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9.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handoutMasterIdLst>
    <p:handoutMasterId r:id="rId19"/>
  </p:handoutMasterIdLst>
  <p:sldIdLst>
    <p:sldId id="260" r:id="rId2"/>
    <p:sldId id="261" r:id="rId3"/>
    <p:sldId id="308" r:id="rId4"/>
    <p:sldId id="268" r:id="rId5"/>
    <p:sldId id="270" r:id="rId6"/>
    <p:sldId id="271" r:id="rId7"/>
    <p:sldId id="273" r:id="rId8"/>
    <p:sldId id="310" r:id="rId9"/>
    <p:sldId id="274" r:id="rId10"/>
    <p:sldId id="275" r:id="rId11"/>
    <p:sldId id="276" r:id="rId12"/>
    <p:sldId id="277" r:id="rId13"/>
    <p:sldId id="312" r:id="rId14"/>
    <p:sldId id="305" r:id="rId15"/>
    <p:sldId id="313" r:id="rId16"/>
    <p:sldId id="266"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65">
          <p15:clr>
            <a:srgbClr val="A4A3A4"/>
          </p15:clr>
        </p15:guide>
        <p15:guide id="2" orient="horz" pos="868">
          <p15:clr>
            <a:srgbClr val="A4A3A4"/>
          </p15:clr>
        </p15:guide>
        <p15:guide id="3" orient="horz" pos="381">
          <p15:clr>
            <a:srgbClr val="A4A3A4"/>
          </p15:clr>
        </p15:guide>
        <p15:guide id="4" orient="horz" pos="2206">
          <p15:clr>
            <a:srgbClr val="A4A3A4"/>
          </p15:clr>
        </p15:guide>
        <p15:guide id="5" pos="347">
          <p15:clr>
            <a:srgbClr val="A4A3A4"/>
          </p15:clr>
        </p15:guide>
        <p15:guide id="6" pos="7355">
          <p15:clr>
            <a:srgbClr val="A4A3A4"/>
          </p15:clr>
        </p15:guide>
        <p15:guide id="7" pos="3842">
          <p15:clr>
            <a:srgbClr val="A4A3A4"/>
          </p15:clr>
        </p15:guide>
        <p15:guide id="8" pos="349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74" autoAdjust="0"/>
    <p:restoredTop sz="95789" autoAdjust="0"/>
  </p:normalViewPr>
  <p:slideViewPr>
    <p:cSldViewPr snapToGrid="0" showGuides="1">
      <p:cViewPr varScale="1">
        <p:scale>
          <a:sx n="109" d="100"/>
          <a:sy n="109" d="100"/>
        </p:scale>
        <p:origin x="132" y="84"/>
      </p:cViewPr>
      <p:guideLst>
        <p:guide orient="horz" pos="4065"/>
        <p:guide orient="horz" pos="868"/>
        <p:guide orient="horz" pos="381"/>
        <p:guide orient="horz" pos="2206"/>
        <p:guide pos="347"/>
        <p:guide pos="7355"/>
        <p:guide pos="3842"/>
        <p:guide pos="3493"/>
      </p:guideLst>
    </p:cSldViewPr>
  </p:slideViewPr>
  <p:notesTextViewPr>
    <p:cViewPr>
      <p:scale>
        <a:sx n="1" d="1"/>
        <a:sy n="1" d="1"/>
      </p:scale>
      <p:origin x="0" y="0"/>
    </p:cViewPr>
  </p:notesTextViewPr>
  <p:sorterViewPr>
    <p:cViewPr>
      <p:scale>
        <a:sx n="100" d="100"/>
        <a:sy n="100" d="100"/>
      </p:scale>
      <p:origin x="0" y="-523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2022/3/19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41631127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cs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cs typeface="微软雅黑" panose="020B0503020204020204" charset="-122"/>
              </a:defRPr>
            </a:lvl1pPr>
          </a:lstStyle>
          <a:p>
            <a:fld id="{7427AE1C-C8CA-495D-A1C3-F4E19E455D4D}" type="datetimeFigureOut">
              <a:rPr lang="zh-CN" altLang="en-US" smtClean="0"/>
              <a:t>2022/3/19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cs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cs typeface="微软雅黑" panose="020B0503020204020204" charset="-122"/>
              </a:defRPr>
            </a:lvl1pPr>
          </a:lstStyle>
          <a:p>
            <a:fld id="{572CFE39-E4F3-4BD9-A16E-9B3A0A705C4D}" type="slidenum">
              <a:rPr lang="zh-CN" altLang="en-US" smtClean="0"/>
              <a:t>‹#›</a:t>
            </a:fld>
            <a:endParaRPr lang="zh-CN" altLang="en-US"/>
          </a:p>
        </p:txBody>
      </p:sp>
    </p:spTree>
    <p:extLst>
      <p:ext uri="{BB962C8B-B14F-4D97-AF65-F5344CB8AC3E}">
        <p14:creationId xmlns:p14="http://schemas.microsoft.com/office/powerpoint/2010/main" val="2008427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微软雅黑" panose="020B0503020204020204" charset="-122"/>
      </a:defRPr>
    </a:lvl1pPr>
    <a:lvl2pPr marL="457200" algn="l" defTabSz="914400" rtl="0" eaLnBrk="1" latinLnBrk="0" hangingPunct="1">
      <a:defRPr sz="1200" kern="1200">
        <a:solidFill>
          <a:schemeClr val="tx1"/>
        </a:solidFill>
        <a:latin typeface="+mn-lt"/>
        <a:ea typeface="+mn-ea"/>
        <a:cs typeface="微软雅黑" panose="020B0503020204020204" charset="-122"/>
      </a:defRPr>
    </a:lvl2pPr>
    <a:lvl3pPr marL="914400" algn="l" defTabSz="914400" rtl="0" eaLnBrk="1" latinLnBrk="0" hangingPunct="1">
      <a:defRPr sz="1200" kern="1200">
        <a:solidFill>
          <a:schemeClr val="tx1"/>
        </a:solidFill>
        <a:latin typeface="+mn-lt"/>
        <a:ea typeface="+mn-ea"/>
        <a:cs typeface="微软雅黑" panose="020B0503020204020204" charset="-122"/>
      </a:defRPr>
    </a:lvl3pPr>
    <a:lvl4pPr marL="1371600" algn="l" defTabSz="914400" rtl="0" eaLnBrk="1" latinLnBrk="0" hangingPunct="1">
      <a:defRPr sz="1200" kern="1200">
        <a:solidFill>
          <a:schemeClr val="tx1"/>
        </a:solidFill>
        <a:latin typeface="+mn-lt"/>
        <a:ea typeface="+mn-ea"/>
        <a:cs typeface="微软雅黑" panose="020B0503020204020204" charset="-122"/>
      </a:defRPr>
    </a:lvl4pPr>
    <a:lvl5pPr marL="1828800" algn="l" defTabSz="914400" rtl="0" eaLnBrk="1" latinLnBrk="0" hangingPunct="1">
      <a:defRPr sz="1200" kern="1200">
        <a:solidFill>
          <a:schemeClr val="tx1"/>
        </a:solidFill>
        <a:latin typeface="+mn-lt"/>
        <a:ea typeface="+mn-ea"/>
        <a:cs typeface="微软雅黑" panose="020B050302020402020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2CFE39-E4F3-4BD9-A16E-9B3A0A705C4D}" type="slidenum">
              <a:rPr lang="zh-CN" altLang="en-US" smtClean="0"/>
              <a:t>1</a:t>
            </a:fld>
            <a:endParaRPr lang="zh-CN" altLang="en-US"/>
          </a:p>
        </p:txBody>
      </p:sp>
    </p:spTree>
    <p:extLst>
      <p:ext uri="{BB962C8B-B14F-4D97-AF65-F5344CB8AC3E}">
        <p14:creationId xmlns:p14="http://schemas.microsoft.com/office/powerpoint/2010/main" val="3845129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t>10</a:t>
            </a:fld>
            <a:endParaRPr lang="zh-CN" altLang="en-US"/>
          </a:p>
        </p:txBody>
      </p:sp>
    </p:spTree>
    <p:extLst>
      <p:ext uri="{BB962C8B-B14F-4D97-AF65-F5344CB8AC3E}">
        <p14:creationId xmlns:p14="http://schemas.microsoft.com/office/powerpoint/2010/main" val="32229311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latinLnBrk="0" hangingPunct="1">
              <a:spcBef>
                <a:spcPts val="0"/>
              </a:spcBef>
              <a:spcAft>
                <a:spcPts val="0"/>
              </a:spcAft>
              <a:buClrTx/>
              <a:buSzTx/>
              <a:buFontTx/>
              <a:buNone/>
              <a:defRPr/>
            </a:pPr>
            <a:endParaRPr lang="zh-CN" altLang="en-US" dirty="0"/>
          </a:p>
          <a:p>
            <a:endParaRPr lang="zh-CN" altLang="en-US" dirty="0"/>
          </a:p>
          <a:p>
            <a:pPr marL="0" marR="0" indent="0" algn="l" defTabSz="914400" rtl="0" eaLnBrk="1" latinLnBrk="0" hangingPunct="1">
              <a:spcBef>
                <a:spcPts val="0"/>
              </a:spcBef>
              <a:spcAft>
                <a:spcPts val="0"/>
              </a:spcAft>
              <a:buClrTx/>
              <a:buSzTx/>
              <a:buFontTx/>
              <a:buNone/>
              <a:defRPr/>
            </a:pPr>
            <a:r>
              <a:rPr lang="zh-CN" altLang="en-US" dirty="0"/>
              <a:t>注意：图片位于</a:t>
            </a:r>
            <a:r>
              <a:rPr lang="en-US" altLang="zh-CN" dirty="0" err="1"/>
              <a:t>ipad</a:t>
            </a:r>
            <a:r>
              <a:rPr lang="zh-CN" altLang="en-US" dirty="0"/>
              <a:t>下方，修改时可将</a:t>
            </a:r>
            <a:r>
              <a:rPr lang="en-US" altLang="zh-CN" dirty="0" err="1"/>
              <a:t>ipad</a:t>
            </a:r>
            <a:r>
              <a:rPr lang="zh-CN" altLang="en-US" dirty="0"/>
              <a:t>置于底层，修改好图片之后再将图片置于底层！</a:t>
            </a: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t>11</a:t>
            </a:fld>
            <a:endParaRPr lang="zh-CN" altLang="en-US"/>
          </a:p>
        </p:txBody>
      </p:sp>
    </p:spTree>
    <p:extLst>
      <p:ext uri="{BB962C8B-B14F-4D97-AF65-F5344CB8AC3E}">
        <p14:creationId xmlns:p14="http://schemas.microsoft.com/office/powerpoint/2010/main" val="1849914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latinLnBrk="0" hangingPunct="1">
              <a:spcBef>
                <a:spcPts val="0"/>
              </a:spcBef>
              <a:spcAft>
                <a:spcPts val="0"/>
              </a:spcAft>
              <a:buClrTx/>
              <a:buSzTx/>
              <a:buFontTx/>
              <a:buNone/>
              <a:defRPr/>
            </a:pPr>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t>12</a:t>
            </a:fld>
            <a:endParaRPr lang="zh-CN" altLang="en-US"/>
          </a:p>
        </p:txBody>
      </p:sp>
    </p:spTree>
    <p:extLst>
      <p:ext uri="{BB962C8B-B14F-4D97-AF65-F5344CB8AC3E}">
        <p14:creationId xmlns:p14="http://schemas.microsoft.com/office/powerpoint/2010/main" val="33129541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t>13</a:t>
            </a:fld>
            <a:endParaRPr lang="zh-CN" altLang="en-US"/>
          </a:p>
        </p:txBody>
      </p:sp>
    </p:spTree>
    <p:extLst>
      <p:ext uri="{BB962C8B-B14F-4D97-AF65-F5344CB8AC3E}">
        <p14:creationId xmlns:p14="http://schemas.microsoft.com/office/powerpoint/2010/main" val="3222931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t>14</a:t>
            </a:fld>
            <a:endParaRPr lang="zh-CN" altLang="en-US"/>
          </a:p>
        </p:txBody>
      </p:sp>
    </p:spTree>
    <p:extLst>
      <p:ext uri="{BB962C8B-B14F-4D97-AF65-F5344CB8AC3E}">
        <p14:creationId xmlns:p14="http://schemas.microsoft.com/office/powerpoint/2010/main" val="3234457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t>15</a:t>
            </a:fld>
            <a:endParaRPr lang="zh-CN" altLang="en-US"/>
          </a:p>
        </p:txBody>
      </p:sp>
    </p:spTree>
    <p:extLst>
      <p:ext uri="{BB962C8B-B14F-4D97-AF65-F5344CB8AC3E}">
        <p14:creationId xmlns:p14="http://schemas.microsoft.com/office/powerpoint/2010/main" val="32229311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t>16</a:t>
            </a:fld>
            <a:endParaRPr lang="zh-CN" altLang="en-US"/>
          </a:p>
        </p:txBody>
      </p:sp>
    </p:spTree>
    <p:extLst>
      <p:ext uri="{BB962C8B-B14F-4D97-AF65-F5344CB8AC3E}">
        <p14:creationId xmlns:p14="http://schemas.microsoft.com/office/powerpoint/2010/main" val="1260731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2CFE39-E4F3-4BD9-A16E-9B3A0A705C4D}" type="slidenum">
              <a:rPr lang="zh-CN" altLang="en-US" smtClean="0"/>
              <a:t>2</a:t>
            </a:fld>
            <a:endParaRPr lang="zh-CN" altLang="en-US"/>
          </a:p>
        </p:txBody>
      </p:sp>
    </p:spTree>
    <p:extLst>
      <p:ext uri="{BB962C8B-B14F-4D97-AF65-F5344CB8AC3E}">
        <p14:creationId xmlns:p14="http://schemas.microsoft.com/office/powerpoint/2010/main" val="2261684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t>3</a:t>
            </a:fld>
            <a:endParaRPr lang="zh-CN" altLang="en-US"/>
          </a:p>
        </p:txBody>
      </p:sp>
    </p:spTree>
    <p:extLst>
      <p:ext uri="{BB962C8B-B14F-4D97-AF65-F5344CB8AC3E}">
        <p14:creationId xmlns:p14="http://schemas.microsoft.com/office/powerpoint/2010/main" val="3874611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t>4</a:t>
            </a:fld>
            <a:endParaRPr lang="zh-CN" altLang="en-US"/>
          </a:p>
        </p:txBody>
      </p:sp>
    </p:spTree>
    <p:extLst>
      <p:ext uri="{BB962C8B-B14F-4D97-AF65-F5344CB8AC3E}">
        <p14:creationId xmlns:p14="http://schemas.microsoft.com/office/powerpoint/2010/main" val="1637880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latinLnBrk="0" hangingPunct="1">
              <a:spcBef>
                <a:spcPts val="0"/>
              </a:spcBef>
              <a:spcAft>
                <a:spcPts val="0"/>
              </a:spcAft>
              <a:buClrTx/>
              <a:buSzTx/>
              <a:buFontTx/>
              <a:buNone/>
              <a:defRPr/>
            </a:pPr>
            <a:endParaRPr lang="zh-CN" altLang="en-US" dirty="0"/>
          </a:p>
          <a:p>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t>5</a:t>
            </a:fld>
            <a:endParaRPr lang="zh-CN" altLang="en-US"/>
          </a:p>
        </p:txBody>
      </p:sp>
    </p:spTree>
    <p:extLst>
      <p:ext uri="{BB962C8B-B14F-4D97-AF65-F5344CB8AC3E}">
        <p14:creationId xmlns:p14="http://schemas.microsoft.com/office/powerpoint/2010/main" val="2805120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latinLnBrk="0" hangingPunct="1">
              <a:spcBef>
                <a:spcPts val="0"/>
              </a:spcBef>
              <a:spcAft>
                <a:spcPts val="0"/>
              </a:spcAft>
              <a:buClrTx/>
              <a:buSzTx/>
              <a:buFontTx/>
              <a:buNone/>
              <a:defRPr/>
            </a:pPr>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t>6</a:t>
            </a:fld>
            <a:endParaRPr lang="zh-CN" altLang="en-US"/>
          </a:p>
        </p:txBody>
      </p:sp>
    </p:spTree>
    <p:extLst>
      <p:ext uri="{BB962C8B-B14F-4D97-AF65-F5344CB8AC3E}">
        <p14:creationId xmlns:p14="http://schemas.microsoft.com/office/powerpoint/2010/main" val="1105217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t>7</a:t>
            </a:fld>
            <a:endParaRPr lang="zh-CN" altLang="en-US"/>
          </a:p>
        </p:txBody>
      </p:sp>
    </p:spTree>
    <p:extLst>
      <p:ext uri="{BB962C8B-B14F-4D97-AF65-F5344CB8AC3E}">
        <p14:creationId xmlns:p14="http://schemas.microsoft.com/office/powerpoint/2010/main" val="1389200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t>8</a:t>
            </a:fld>
            <a:endParaRPr lang="zh-CN" altLang="en-US"/>
          </a:p>
        </p:txBody>
      </p:sp>
    </p:spTree>
    <p:extLst>
      <p:ext uri="{BB962C8B-B14F-4D97-AF65-F5344CB8AC3E}">
        <p14:creationId xmlns:p14="http://schemas.microsoft.com/office/powerpoint/2010/main" val="1389200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t>9</a:t>
            </a:fld>
            <a:endParaRPr lang="zh-CN" altLang="en-US"/>
          </a:p>
        </p:txBody>
      </p:sp>
    </p:spTree>
    <p:extLst>
      <p:ext uri="{BB962C8B-B14F-4D97-AF65-F5344CB8AC3E}">
        <p14:creationId xmlns:p14="http://schemas.microsoft.com/office/powerpoint/2010/main" val="1284383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80C882-A448-4391-8676-F5947BC890DB}" type="datetimeFigureOut">
              <a:rPr lang="zh-CN" altLang="en-US" smtClean="0"/>
              <a:t>2022/3/19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9DB73F-1E62-4448-A8B4-8FF89C1E1911}"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5" name="日期占位符 4"/>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80C882-A448-4391-8676-F5947BC890DB}" type="datetimeFigureOut">
              <a:rPr lang="zh-CN" altLang="en-US" smtClean="0"/>
              <a:t>2022/3/19</a:t>
            </a:fld>
            <a:endParaRPr lang="zh-CN" altLang="en-US"/>
          </a:p>
        </p:txBody>
      </p:sp>
      <p:sp>
        <p:nvSpPr>
          <p:cNvPr id="6" name="页脚占位符 5"/>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7" name="灯片编号占位符 6"/>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9DB73F-1E62-4448-A8B4-8FF89C1E1911}"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2022/3/19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E0611D0-9A6A-4745-A630-32461103131C}" type="datetimeFigureOut">
              <a:rPr lang="zh-CN" altLang="en-US" smtClean="0">
                <a:solidFill>
                  <a:prstClr val="black">
                    <a:tint val="75000"/>
                  </a:prstClr>
                </a:solidFill>
              </a:rPr>
              <a:t>2022/3/19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D3F3D8C-2C4B-4342-80F1-9B8A0E6BA81A}"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charset="-122"/>
                <a:ea typeface="微软雅黑" panose="020B0503020204020204" charset="-122"/>
                <a:cs typeface="微软雅黑" panose="020B0503020204020204" charset="-122"/>
              </a:defRPr>
            </a:lvl1pPr>
          </a:lstStyle>
          <a:p>
            <a:fld id="{0880C882-A448-4391-8676-F5947BC890DB}" type="datetimeFigureOut">
              <a:rPr lang="zh-CN" altLang="en-US" smtClean="0"/>
              <a:t>2022/3/19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charset="-122"/>
                <a:ea typeface="微软雅黑" panose="020B0503020204020204" charset="-122"/>
                <a:cs typeface="微软雅黑" panose="020B050302020402020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charset="-122"/>
                <a:ea typeface="微软雅黑" panose="020B0503020204020204" charset="-122"/>
                <a:cs typeface="微软雅黑" panose="020B0503020204020204" charset="-122"/>
              </a:defRPr>
            </a:lvl1pPr>
          </a:lstStyle>
          <a:p>
            <a:fld id="{019DB73F-1E62-4448-A8B4-8FF89C1E191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charset="-122"/>
          <a:ea typeface="+mj-ea"/>
          <a:cs typeface="微软雅黑" panose="020B0503020204020204"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charset="-122"/>
          <a:ea typeface="微软雅黑" panose="020B0503020204020204" charset="-122"/>
          <a:cs typeface="微软雅黑" panose="020B050302020402020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微软雅黑" panose="020B0503020204020204"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charset="-122"/>
          <a:ea typeface="微软雅黑" panose="020B0503020204020204" charset="-122"/>
          <a:cs typeface="微软雅黑" panose="020B0503020204020204"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charset="-122"/>
          <a:ea typeface="微软雅黑" panose="020B0503020204020204" charset="-122"/>
          <a:cs typeface="微软雅黑" panose="020B0503020204020204"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charset="-122"/>
          <a:ea typeface="微软雅黑" panose="020B0503020204020204" charset="-122"/>
          <a:cs typeface="微软雅黑" panose="020B0503020204020204"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8.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3773302" y="858600"/>
            <a:ext cx="8426895" cy="3287175"/>
            <a:chOff x="16169216" y="-946435"/>
            <a:chExt cx="8426895" cy="3287175"/>
          </a:xfrm>
        </p:grpSpPr>
        <p:sp>
          <p:nvSpPr>
            <p:cNvPr id="10" name="文本框 9"/>
            <p:cNvSpPr txBox="1"/>
            <p:nvPr/>
          </p:nvSpPr>
          <p:spPr>
            <a:xfrm>
              <a:off x="16169216" y="-946435"/>
              <a:ext cx="8426895" cy="1323439"/>
            </a:xfrm>
            <a:prstGeom prst="rect">
              <a:avLst/>
            </a:prstGeom>
            <a:noFill/>
          </p:spPr>
          <p:txBody>
            <a:bodyPr wrap="square" rtlCol="0">
              <a:spAutoFit/>
            </a:bodyPr>
            <a:lstStyle/>
            <a:p>
              <a:r>
                <a:rPr lang="zh-CN" altLang="en-US" sz="8000" dirty="0">
                  <a:solidFill>
                    <a:schemeClr val="accent1"/>
                  </a:solidFill>
                  <a:latin typeface="方正正大黑简体" panose="02000000000000000000" charset="-122"/>
                  <a:ea typeface="方正正大黑简体" panose="02000000000000000000" charset="-122"/>
                  <a:cs typeface="微软雅黑" panose="020B0503020204020204" charset="-122"/>
                </a:rPr>
                <a:t>电话拨号音的识别</a:t>
              </a:r>
              <a:endParaRPr lang="zh-CN" altLang="en-US" sz="8000" dirty="0">
                <a:solidFill>
                  <a:schemeClr val="accent4"/>
                </a:solidFill>
                <a:latin typeface="方正正大黑简体" panose="02000000000000000000" charset="-122"/>
                <a:ea typeface="方正正大黑简体" panose="02000000000000000000" charset="-122"/>
                <a:cs typeface="微软雅黑" panose="020B0503020204020204" charset="-122"/>
              </a:endParaRPr>
            </a:p>
          </p:txBody>
        </p:sp>
        <p:sp>
          <p:nvSpPr>
            <p:cNvPr id="11" name="文本框 10"/>
            <p:cNvSpPr txBox="1"/>
            <p:nvPr/>
          </p:nvSpPr>
          <p:spPr>
            <a:xfrm>
              <a:off x="17809549" y="811869"/>
              <a:ext cx="6786562" cy="830997"/>
            </a:xfrm>
            <a:prstGeom prst="rect">
              <a:avLst/>
            </a:prstGeom>
            <a:noFill/>
          </p:spPr>
          <p:txBody>
            <a:bodyPr wrap="square" rtlCol="0">
              <a:spAutoFit/>
            </a:bodyPr>
            <a:lstStyle/>
            <a:p>
              <a:r>
                <a:rPr lang="en-US" altLang="zh-CN" sz="48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r>
                <a:rPr lang="zh-CN" altLang="en-US" sz="48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用</a:t>
              </a:r>
              <a:r>
                <a:rPr lang="en-US" altLang="zh-CN" sz="48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MATLAB</a:t>
              </a:r>
              <a:r>
                <a:rPr lang="zh-CN" altLang="en-US" sz="48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实现</a:t>
              </a:r>
            </a:p>
          </p:txBody>
        </p:sp>
        <p:sp>
          <p:nvSpPr>
            <p:cNvPr id="12" name="文本框 11"/>
            <p:cNvSpPr txBox="1"/>
            <p:nvPr/>
          </p:nvSpPr>
          <p:spPr>
            <a:xfrm flipH="1">
              <a:off x="18309352" y="1879075"/>
              <a:ext cx="6278562" cy="461665"/>
            </a:xfrm>
            <a:prstGeom prst="rect">
              <a:avLst/>
            </a:prstGeom>
            <a:noFill/>
          </p:spPr>
          <p:txBody>
            <a:bodyPr wrap="square" rtlCol="0">
              <a:spAutoFit/>
            </a:bodyPr>
            <a:lstStyle/>
            <a:p>
              <a:pPr>
                <a:spcBef>
                  <a:spcPts val="1200"/>
                </a:spcBef>
              </a:pPr>
              <a:r>
                <a:rPr lang="zh-CN" altLang="en-US" sz="2400" b="1" dirty="0">
                  <a:solidFill>
                    <a:schemeClr val="tx1">
                      <a:lumMod val="65000"/>
                      <a:lumOff val="35000"/>
                    </a:schemeClr>
                  </a:solidFill>
                  <a:latin typeface="仿宋" pitchFamily="49" charset="-122"/>
                  <a:ea typeface="仿宋" pitchFamily="49" charset="-122"/>
                  <a:cs typeface="微软雅黑" panose="020B0503020204020204" charset="-122"/>
                </a:rPr>
                <a:t>卓工小组：王博天 李茗萱 张竞戈</a:t>
              </a:r>
              <a:endParaRPr lang="en-US" altLang="zh-CN" sz="2400" b="1" dirty="0">
                <a:solidFill>
                  <a:schemeClr val="tx1">
                    <a:lumMod val="65000"/>
                    <a:lumOff val="35000"/>
                  </a:schemeClr>
                </a:solidFill>
                <a:latin typeface="仿宋" pitchFamily="49" charset="-122"/>
                <a:ea typeface="仿宋" pitchFamily="49" charset="-122"/>
                <a:cs typeface="微软雅黑" panose="020B0503020204020204" charset="-122"/>
              </a:endParaRPr>
            </a:p>
          </p:txBody>
        </p:sp>
      </p:grpSp>
      <p:grpSp>
        <p:nvGrpSpPr>
          <p:cNvPr id="9" name="组合 8"/>
          <p:cNvGrpSpPr/>
          <p:nvPr/>
        </p:nvGrpSpPr>
        <p:grpSpPr>
          <a:xfrm>
            <a:off x="-756707" y="101598"/>
            <a:ext cx="4823439" cy="3501288"/>
            <a:chOff x="0" y="-2"/>
            <a:chExt cx="4823439" cy="3501288"/>
          </a:xfrm>
        </p:grpSpPr>
        <p:sp>
          <p:nvSpPr>
            <p:cNvPr id="4" name="等腰三角形 3"/>
            <p:cNvSpPr/>
            <p:nvPr/>
          </p:nvSpPr>
          <p:spPr>
            <a:xfrm rot="5400000">
              <a:off x="-95087" y="95085"/>
              <a:ext cx="1378763" cy="118858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25" name="等腰三角形 24"/>
            <p:cNvSpPr/>
            <p:nvPr/>
          </p:nvSpPr>
          <p:spPr>
            <a:xfrm rot="16200000">
              <a:off x="-95085" y="802592"/>
              <a:ext cx="1378763" cy="118858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26" name="等腰三角形 25"/>
            <p:cNvSpPr/>
            <p:nvPr/>
          </p:nvSpPr>
          <p:spPr>
            <a:xfrm rot="5400000">
              <a:off x="-95087" y="1510099"/>
              <a:ext cx="1378763" cy="1188589"/>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27" name="等腰三角形 26"/>
            <p:cNvSpPr/>
            <p:nvPr/>
          </p:nvSpPr>
          <p:spPr>
            <a:xfrm rot="16200000">
              <a:off x="1117298" y="95087"/>
              <a:ext cx="1378763" cy="1188589"/>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28" name="等腰三角形 27"/>
            <p:cNvSpPr/>
            <p:nvPr/>
          </p:nvSpPr>
          <p:spPr>
            <a:xfrm rot="5400000">
              <a:off x="1110008" y="802592"/>
              <a:ext cx="1378763" cy="1188589"/>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29" name="等腰三角形 28"/>
            <p:cNvSpPr/>
            <p:nvPr/>
          </p:nvSpPr>
          <p:spPr>
            <a:xfrm rot="16200000">
              <a:off x="1111740" y="1510101"/>
              <a:ext cx="1378763" cy="1188589"/>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30" name="等腰三角形 29"/>
            <p:cNvSpPr/>
            <p:nvPr/>
          </p:nvSpPr>
          <p:spPr>
            <a:xfrm rot="5400000">
              <a:off x="2334668" y="95085"/>
              <a:ext cx="1378763" cy="1188589"/>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31" name="等腰三角形 30"/>
            <p:cNvSpPr/>
            <p:nvPr/>
          </p:nvSpPr>
          <p:spPr>
            <a:xfrm rot="5400000">
              <a:off x="1110245" y="2217610"/>
              <a:ext cx="1378763" cy="1188589"/>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32" name="等腰三角形 31"/>
            <p:cNvSpPr/>
            <p:nvPr/>
          </p:nvSpPr>
          <p:spPr>
            <a:xfrm rot="16200000">
              <a:off x="2334668" y="802591"/>
              <a:ext cx="1378763" cy="1188589"/>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33" name="等腰三角形 32"/>
            <p:cNvSpPr/>
            <p:nvPr/>
          </p:nvSpPr>
          <p:spPr>
            <a:xfrm rot="5400000">
              <a:off x="3539763" y="802591"/>
              <a:ext cx="1378763" cy="1188589"/>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grpSp>
      <p:grpSp>
        <p:nvGrpSpPr>
          <p:cNvPr id="41" name="组合 40"/>
          <p:cNvGrpSpPr/>
          <p:nvPr/>
        </p:nvGrpSpPr>
        <p:grpSpPr>
          <a:xfrm>
            <a:off x="0" y="6718300"/>
            <a:ext cx="12200197" cy="139699"/>
            <a:chOff x="234017" y="5975409"/>
            <a:chExt cx="13144500" cy="404812"/>
          </a:xfrm>
        </p:grpSpPr>
        <p:sp>
          <p:nvSpPr>
            <p:cNvPr id="35" name="矩形 34"/>
            <p:cNvSpPr/>
            <p:nvPr/>
          </p:nvSpPr>
          <p:spPr>
            <a:xfrm>
              <a:off x="234017" y="5975409"/>
              <a:ext cx="2190750" cy="4048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36" name="矩形 35"/>
            <p:cNvSpPr/>
            <p:nvPr/>
          </p:nvSpPr>
          <p:spPr>
            <a:xfrm>
              <a:off x="2424767" y="5975409"/>
              <a:ext cx="2190750" cy="404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37" name="矩形 36"/>
            <p:cNvSpPr/>
            <p:nvPr/>
          </p:nvSpPr>
          <p:spPr>
            <a:xfrm>
              <a:off x="4615517" y="5975409"/>
              <a:ext cx="2190750" cy="4048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38" name="矩形 37"/>
            <p:cNvSpPr/>
            <p:nvPr/>
          </p:nvSpPr>
          <p:spPr>
            <a:xfrm>
              <a:off x="8997017" y="5975409"/>
              <a:ext cx="2190750" cy="4048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39" name="矩形 38"/>
            <p:cNvSpPr/>
            <p:nvPr/>
          </p:nvSpPr>
          <p:spPr>
            <a:xfrm>
              <a:off x="6806268" y="5975409"/>
              <a:ext cx="2190750" cy="4048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40" name="矩形 39"/>
            <p:cNvSpPr/>
            <p:nvPr/>
          </p:nvSpPr>
          <p:spPr>
            <a:xfrm>
              <a:off x="11187767" y="5975409"/>
              <a:ext cx="2190750" cy="4048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grpSp>
      <p:sp>
        <p:nvSpPr>
          <p:cNvPr id="42" name="矩形 41"/>
          <p:cNvSpPr/>
          <p:nvPr>
            <p:custDataLst>
              <p:tags r:id="rId1"/>
            </p:custDataLst>
          </p:nvPr>
        </p:nvSpPr>
        <p:spPr>
          <a:xfrm>
            <a:off x="0" y="6443524"/>
            <a:ext cx="4876006" cy="271145"/>
          </a:xfrm>
          <a:prstGeom prst="rect">
            <a:avLst/>
          </a:prstGeom>
        </p:spPr>
        <p:txBody>
          <a:bodyPr wrap="square">
            <a:spAutoFit/>
          </a:bodyPr>
          <a:lstStyle/>
          <a:p>
            <a:r>
              <a:rPr lang="zh-CN" altLang="en-US" sz="1100" b="0" dirty="0">
                <a:latin typeface="+mj-ea"/>
                <a:ea typeface="+mj-ea"/>
              </a:rPr>
              <a:t> </a:t>
            </a:r>
          </a:p>
        </p:txBody>
      </p:sp>
      <p:sp>
        <p:nvSpPr>
          <p:cNvPr id="43" name="矩形 42"/>
          <p:cNvSpPr/>
          <p:nvPr>
            <p:custDataLst>
              <p:tags r:id="rId2"/>
            </p:custDataLst>
          </p:nvPr>
        </p:nvSpPr>
        <p:spPr>
          <a:xfrm>
            <a:off x="0" y="6443524"/>
            <a:ext cx="4876006" cy="271145"/>
          </a:xfrm>
          <a:prstGeom prst="rect">
            <a:avLst/>
          </a:prstGeom>
        </p:spPr>
        <p:txBody>
          <a:bodyPr wrap="square">
            <a:spAutoFit/>
          </a:bodyPr>
          <a:lstStyle/>
          <a:p>
            <a:r>
              <a:rPr lang="zh-CN" altLang="en-US" sz="1100" b="0" dirty="0">
                <a:latin typeface="+mj-ea"/>
                <a:ea typeface="+mj-ea"/>
              </a:rPr>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11723" y="1058"/>
            <a:ext cx="12192000" cy="33210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flipH="1">
            <a:off x="920336" y="467572"/>
            <a:ext cx="2978563" cy="738664"/>
          </a:xfrm>
          <a:prstGeom prst="rect">
            <a:avLst/>
          </a:prstGeom>
          <a:noFill/>
        </p:spPr>
        <p:txBody>
          <a:bodyPr wrap="square" rtlCol="0">
            <a:spAutoFit/>
          </a:bodyPr>
          <a:lstStyle/>
          <a:p>
            <a:r>
              <a:rPr lang="zh-CN" altLang="en-US" sz="2400" dirty="0">
                <a:solidFill>
                  <a:schemeClr val="bg1"/>
                </a:solidFill>
                <a:latin typeface="微软雅黑" panose="020B0503020204020204" charset="-122"/>
                <a:ea typeface="微软雅黑" panose="020B0503020204020204" charset="-122"/>
                <a:cs typeface="微软雅黑" panose="020B0503020204020204" charset="-122"/>
              </a:rPr>
              <a:t>找最值与匹配</a:t>
            </a:r>
            <a:endParaRPr lang="en-US" altLang="zh-CN" sz="2400" dirty="0">
              <a:solidFill>
                <a:schemeClr val="bg1"/>
              </a:solidFill>
              <a:latin typeface="微软雅黑" panose="020B0503020204020204" charset="-122"/>
              <a:ea typeface="微软雅黑" panose="020B0503020204020204" charset="-122"/>
              <a:cs typeface="微软雅黑" panose="020B0503020204020204" charset="-122"/>
            </a:endParaRPr>
          </a:p>
          <a:p>
            <a:endParaRPr dirty="0">
              <a:latin typeface="微软雅黑" panose="020B0503020204020204" charset="-122"/>
              <a:ea typeface="微软雅黑" panose="020B0503020204020204" charset="-122"/>
              <a:cs typeface="微软雅黑" panose="020B0503020204020204" charset="-122"/>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nvSpPr>
        <p:spPr>
          <a:xfrm flipH="1">
            <a:off x="5439622" y="2930918"/>
            <a:ext cx="7873320" cy="400110"/>
          </a:xfrm>
          <a:prstGeom prst="rect">
            <a:avLst/>
          </a:prstGeom>
          <a:noFill/>
        </p:spPr>
        <p:txBody>
          <a:bodyPr wrap="square" rtlCol="0">
            <a:spAutoFit/>
          </a:bodyPr>
          <a:lstStyle/>
          <a:p>
            <a:pPr>
              <a:spcBef>
                <a:spcPts val="1200"/>
              </a:spcBef>
            </a:pPr>
            <a:r>
              <a:rPr lang="zh-CN" altLang="en-US" sz="2000" dirty="0">
                <a:solidFill>
                  <a:schemeClr val="bg1"/>
                </a:solidFill>
                <a:latin typeface="微软雅黑" panose="020B0503020204020204" charset="-122"/>
                <a:ea typeface="微软雅黑" panose="020B0503020204020204" charset="-122"/>
                <a:cs typeface="微软雅黑" panose="020B0503020204020204" charset="-122"/>
              </a:rPr>
              <a:t>我们得到的结果（以数字</a:t>
            </a:r>
            <a:r>
              <a:rPr lang="en-US" altLang="zh-CN" sz="2000" dirty="0">
                <a:solidFill>
                  <a:schemeClr val="bg1"/>
                </a:solidFill>
                <a:latin typeface="微软雅黑" panose="020B0503020204020204" charset="-122"/>
                <a:ea typeface="微软雅黑" panose="020B0503020204020204" charset="-122"/>
                <a:cs typeface="微软雅黑" panose="020B0503020204020204" charset="-122"/>
              </a:rPr>
              <a:t>1</a:t>
            </a:r>
            <a:r>
              <a:rPr lang="zh-CN" altLang="en-US" sz="2000" dirty="0">
                <a:solidFill>
                  <a:schemeClr val="bg1"/>
                </a:solidFill>
                <a:latin typeface="微软雅黑" panose="020B0503020204020204" charset="-122"/>
                <a:ea typeface="微软雅黑" panose="020B0503020204020204" charset="-122"/>
                <a:cs typeface="微软雅黑" panose="020B0503020204020204" charset="-122"/>
              </a:rPr>
              <a:t>为例）</a:t>
            </a:r>
            <a:endParaRPr lang="en-US" altLang="zh-CN" sz="2000" dirty="0">
              <a:solidFill>
                <a:schemeClr val="bg1"/>
              </a:solidFill>
              <a:latin typeface="微软雅黑" panose="020B0503020204020204" charset="-122"/>
              <a:ea typeface="微软雅黑" panose="020B0503020204020204" charset="-122"/>
              <a:cs typeface="微软雅黑" panose="020B0503020204020204" charset="-122"/>
            </a:endParaRPr>
          </a:p>
        </p:txBody>
      </p:sp>
      <p:grpSp>
        <p:nvGrpSpPr>
          <p:cNvPr id="13" name="组合 12"/>
          <p:cNvGrpSpPr/>
          <p:nvPr/>
        </p:nvGrpSpPr>
        <p:grpSpPr>
          <a:xfrm>
            <a:off x="6452507" y="3599547"/>
            <a:ext cx="2317820" cy="1908321"/>
            <a:chOff x="3766457" y="3389997"/>
            <a:chExt cx="2317820" cy="1908321"/>
          </a:xfrm>
        </p:grpSpPr>
        <p:sp>
          <p:nvSpPr>
            <p:cNvPr id="14" name="文本框 13"/>
            <p:cNvSpPr txBox="1"/>
            <p:nvPr/>
          </p:nvSpPr>
          <p:spPr>
            <a:xfrm flipH="1">
              <a:off x="3766457" y="4390377"/>
              <a:ext cx="2317820" cy="907941"/>
            </a:xfrm>
            <a:prstGeom prst="rect">
              <a:avLst/>
            </a:prstGeom>
            <a:noFill/>
          </p:spPr>
          <p:txBody>
            <a:bodyPr wrap="square" rtlCol="0">
              <a:spAutoFit/>
            </a:bodyPr>
            <a:lstStyle/>
            <a:p>
              <a:pPr algn="ctr">
                <a:spcBef>
                  <a:spcPts val="600"/>
                </a:spcBef>
              </a:pPr>
              <a:r>
                <a:rPr lang="zh-CN" altLang="en-US" sz="2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人工对比</a:t>
              </a:r>
              <a:endParaRPr lang="en-US" altLang="zh-CN" sz="2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pPr algn="ctr">
                <a:spcBef>
                  <a:spcPts val="600"/>
                </a:spcBef>
              </a:pPr>
              <a:r>
                <a:rPr lang="zh-CN" altLang="en-US"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即不用代码实现频率与电话拨号音的匹配</a:t>
              </a:r>
              <a:r>
                <a:rPr lang="en-US" altLang="zh-CN"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 </a:t>
              </a:r>
              <a:endParaRPr dirty="0">
                <a:latin typeface="微软雅黑" panose="020B0503020204020204" charset="-122"/>
                <a:ea typeface="微软雅黑" panose="020B0503020204020204" charset="-122"/>
                <a:cs typeface="微软雅黑" panose="020B0503020204020204" charset="-122"/>
              </a:endParaRPr>
            </a:p>
          </p:txBody>
        </p:sp>
        <p:grpSp>
          <p:nvGrpSpPr>
            <p:cNvPr id="15" name="组合 14"/>
            <p:cNvGrpSpPr/>
            <p:nvPr/>
          </p:nvGrpSpPr>
          <p:grpSpPr>
            <a:xfrm>
              <a:off x="4487217" y="3389997"/>
              <a:ext cx="876300" cy="876300"/>
              <a:chOff x="968542" y="2492024"/>
              <a:chExt cx="876300" cy="876300"/>
            </a:xfrm>
            <a:noFill/>
          </p:grpSpPr>
          <p:sp>
            <p:nvSpPr>
              <p:cNvPr id="16" name="椭圆 15"/>
              <p:cNvSpPr/>
              <p:nvPr/>
            </p:nvSpPr>
            <p:spPr>
              <a:xfrm>
                <a:off x="968542" y="2492024"/>
                <a:ext cx="876300" cy="87630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17" name="矩形 16"/>
              <p:cNvSpPr/>
              <p:nvPr/>
            </p:nvSpPr>
            <p:spPr>
              <a:xfrm>
                <a:off x="1149250" y="2517424"/>
                <a:ext cx="514885" cy="769441"/>
              </a:xfrm>
              <a:prstGeom prst="rect">
                <a:avLst/>
              </a:prstGeom>
              <a:grpFill/>
              <a:ln>
                <a:noFill/>
              </a:ln>
            </p:spPr>
            <p:txBody>
              <a:bodyPr wrap="none">
                <a:spAutoFit/>
              </a:bodyPr>
              <a:lstStyle/>
              <a:p>
                <a:pPr algn="ctr"/>
                <a:r>
                  <a:rPr lang="en-US" altLang="zh-CN" sz="4400" dirty="0">
                    <a:solidFill>
                      <a:schemeClr val="accent2"/>
                    </a:solidFill>
                    <a:latin typeface="微软雅黑" panose="020B0503020204020204" charset="-122"/>
                    <a:ea typeface="微软雅黑" panose="020B0503020204020204" charset="-122"/>
                    <a:cs typeface="微软雅黑" panose="020B0503020204020204" charset="-122"/>
                  </a:rPr>
                  <a:t>1</a:t>
                </a:r>
              </a:p>
            </p:txBody>
          </p:sp>
        </p:grpSp>
      </p:grpSp>
      <p:grpSp>
        <p:nvGrpSpPr>
          <p:cNvPr id="18" name="组合 17"/>
          <p:cNvGrpSpPr/>
          <p:nvPr/>
        </p:nvGrpSpPr>
        <p:grpSpPr>
          <a:xfrm>
            <a:off x="9138557" y="3599547"/>
            <a:ext cx="2317820" cy="2216097"/>
            <a:chOff x="3766457" y="3389997"/>
            <a:chExt cx="2317820" cy="2216097"/>
          </a:xfrm>
        </p:grpSpPr>
        <p:sp>
          <p:nvSpPr>
            <p:cNvPr id="19" name="文本框 18"/>
            <p:cNvSpPr txBox="1"/>
            <p:nvPr/>
          </p:nvSpPr>
          <p:spPr>
            <a:xfrm flipH="1">
              <a:off x="3766457" y="4390377"/>
              <a:ext cx="2317820" cy="1215717"/>
            </a:xfrm>
            <a:prstGeom prst="rect">
              <a:avLst/>
            </a:prstGeom>
            <a:noFill/>
          </p:spPr>
          <p:txBody>
            <a:bodyPr wrap="square" rtlCol="0">
              <a:spAutoFit/>
            </a:bodyPr>
            <a:lstStyle/>
            <a:p>
              <a:pPr algn="ctr">
                <a:spcBef>
                  <a:spcPts val="600"/>
                </a:spcBef>
              </a:pPr>
              <a:r>
                <a:rPr lang="zh-CN" altLang="en-US" sz="2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编写代码调用函数实现</a:t>
              </a:r>
              <a:endParaRPr lang="en-US" altLang="zh-CN" sz="2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pPr>
                <a:spcBef>
                  <a:spcPts val="600"/>
                </a:spcBef>
              </a:pPr>
              <a:r>
                <a:rPr lang="en-US" altLang="zh-CN" sz="1400" dirty="0" err="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Findpeaks</a:t>
              </a:r>
              <a:r>
                <a:rPr lang="zh-CN" altLang="en-US"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r>
                <a:rPr lang="en-US" altLang="zh-CN"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find</a:t>
              </a:r>
              <a:r>
                <a:rPr lang="zh-CN" altLang="en-US"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r>
                <a:rPr lang="en-US" altLang="zh-CN"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max</a:t>
              </a:r>
              <a:r>
                <a:rPr lang="zh-CN" altLang="en-US"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a:t>
              </a:r>
              <a:r>
                <a:rPr lang="en-US" altLang="zh-CN"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function</a:t>
              </a:r>
              <a:r>
                <a:rPr lang="zh-CN" altLang="en-US"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等函数</a:t>
              </a:r>
              <a:endParaRPr lang="en-US" altLang="zh-CN"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grpSp>
          <p:nvGrpSpPr>
            <p:cNvPr id="20" name="组合 19"/>
            <p:cNvGrpSpPr/>
            <p:nvPr/>
          </p:nvGrpSpPr>
          <p:grpSpPr>
            <a:xfrm>
              <a:off x="4487217" y="3389997"/>
              <a:ext cx="876300" cy="876300"/>
              <a:chOff x="968542" y="2492024"/>
              <a:chExt cx="876300" cy="876300"/>
            </a:xfrm>
            <a:noFill/>
          </p:grpSpPr>
          <p:sp>
            <p:nvSpPr>
              <p:cNvPr id="21" name="椭圆 20"/>
              <p:cNvSpPr/>
              <p:nvPr/>
            </p:nvSpPr>
            <p:spPr>
              <a:xfrm>
                <a:off x="968542" y="2492024"/>
                <a:ext cx="876300" cy="87630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22" name="矩形 21"/>
              <p:cNvSpPr/>
              <p:nvPr/>
            </p:nvSpPr>
            <p:spPr>
              <a:xfrm>
                <a:off x="1149250" y="2517424"/>
                <a:ext cx="514885" cy="769441"/>
              </a:xfrm>
              <a:prstGeom prst="rect">
                <a:avLst/>
              </a:prstGeom>
              <a:grpFill/>
              <a:ln>
                <a:noFill/>
              </a:ln>
            </p:spPr>
            <p:txBody>
              <a:bodyPr wrap="none">
                <a:spAutoFit/>
              </a:bodyPr>
              <a:lstStyle/>
              <a:p>
                <a:pPr algn="ctr"/>
                <a:r>
                  <a:rPr lang="en-US" altLang="zh-CN" sz="4400" dirty="0">
                    <a:solidFill>
                      <a:schemeClr val="accent3"/>
                    </a:solidFill>
                    <a:latin typeface="微软雅黑" panose="020B0503020204020204" charset="-122"/>
                    <a:ea typeface="微软雅黑" panose="020B0503020204020204" charset="-122"/>
                    <a:cs typeface="微软雅黑" panose="020B0503020204020204" charset="-122"/>
                  </a:rPr>
                  <a:t>2</a:t>
                </a:r>
              </a:p>
            </p:txBody>
          </p:sp>
        </p:grpSp>
      </p:grpSp>
      <p:pic>
        <p:nvPicPr>
          <p:cNvPr id="23" name="图片 22"/>
          <p:cNvPicPr/>
          <p:nvPr/>
        </p:nvPicPr>
        <p:blipFill>
          <a:blip r:embed="rId3"/>
          <a:stretch>
            <a:fillRect/>
          </a:stretch>
        </p:blipFill>
        <p:spPr>
          <a:xfrm>
            <a:off x="165312" y="1247775"/>
            <a:ext cx="5274310" cy="50736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6" y="467572"/>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峰值检测</a:t>
            </a:r>
            <a:endParaRPr lang="en-US" altLang="zh-CN" sz="2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grpSp>
        <p:nvGrpSpPr>
          <p:cNvPr id="24" name="组合 23"/>
          <p:cNvGrpSpPr/>
          <p:nvPr/>
        </p:nvGrpSpPr>
        <p:grpSpPr>
          <a:xfrm>
            <a:off x="5558414" y="3706948"/>
            <a:ext cx="7057449" cy="876300"/>
            <a:chOff x="4618614" y="2316298"/>
            <a:chExt cx="7057449" cy="876300"/>
          </a:xfrm>
        </p:grpSpPr>
        <p:sp>
          <p:nvSpPr>
            <p:cNvPr id="25" name="文本框 24"/>
            <p:cNvSpPr txBox="1"/>
            <p:nvPr/>
          </p:nvSpPr>
          <p:spPr>
            <a:xfrm flipH="1">
              <a:off x="5631539" y="2559232"/>
              <a:ext cx="6044524" cy="584775"/>
            </a:xfrm>
            <a:prstGeom prst="rect">
              <a:avLst/>
            </a:prstGeom>
            <a:noFill/>
          </p:spPr>
          <p:txBody>
            <a:bodyPr wrap="square" rtlCol="0">
              <a:spAutoFit/>
            </a:bodyPr>
            <a:lstStyle/>
            <a:p>
              <a:pPr>
                <a:spcBef>
                  <a:spcPts val="600"/>
                </a:spcBef>
              </a:pPr>
              <a:r>
                <a:rPr lang="en-US" altLang="zh-CN" sz="32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Find</a:t>
              </a:r>
              <a:r>
                <a:rPr lang="zh-CN" altLang="en-US" sz="32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函数</a:t>
              </a:r>
              <a:endParaRPr lang="en-US" altLang="zh-CN" sz="32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grpSp>
          <p:nvGrpSpPr>
            <p:cNvPr id="26" name="组合 25"/>
            <p:cNvGrpSpPr/>
            <p:nvPr/>
          </p:nvGrpSpPr>
          <p:grpSpPr>
            <a:xfrm>
              <a:off x="4618614" y="2316298"/>
              <a:ext cx="876300" cy="876300"/>
              <a:chOff x="968542" y="2492024"/>
              <a:chExt cx="876300" cy="876300"/>
            </a:xfrm>
            <a:noFill/>
          </p:grpSpPr>
          <p:sp>
            <p:nvSpPr>
              <p:cNvPr id="27" name="椭圆 26"/>
              <p:cNvSpPr/>
              <p:nvPr/>
            </p:nvSpPr>
            <p:spPr>
              <a:xfrm>
                <a:off x="968542" y="2492024"/>
                <a:ext cx="876300" cy="87630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28" name="矩形 27"/>
              <p:cNvSpPr/>
              <p:nvPr/>
            </p:nvSpPr>
            <p:spPr>
              <a:xfrm>
                <a:off x="1133220" y="2517424"/>
                <a:ext cx="546945" cy="769441"/>
              </a:xfrm>
              <a:prstGeom prst="rect">
                <a:avLst/>
              </a:prstGeom>
              <a:grpFill/>
              <a:ln>
                <a:noFill/>
              </a:ln>
            </p:spPr>
            <p:txBody>
              <a:bodyPr wrap="none">
                <a:spAutoFit/>
              </a:bodyPr>
              <a:lstStyle/>
              <a:p>
                <a:pPr algn="ctr"/>
                <a:r>
                  <a:rPr lang="en-US" altLang="zh-CN" sz="4400" spc="100" dirty="0">
                    <a:solidFill>
                      <a:schemeClr val="accent1"/>
                    </a:solidFill>
                    <a:latin typeface="微软雅黑" panose="020B0503020204020204" charset="-122"/>
                    <a:ea typeface="微软雅黑" panose="020B0503020204020204" charset="-122"/>
                    <a:cs typeface="微软雅黑" panose="020B0503020204020204" charset="-122"/>
                  </a:rPr>
                  <a:t>Z</a:t>
                </a:r>
                <a:endParaRPr lang="zh-CN" altLang="en-US" sz="4400" dirty="0">
                  <a:solidFill>
                    <a:schemeClr val="accent1"/>
                  </a:solidFill>
                  <a:latin typeface="微软雅黑" panose="020B0503020204020204" charset="-122"/>
                  <a:ea typeface="微软雅黑" panose="020B0503020204020204" charset="-122"/>
                  <a:cs typeface="微软雅黑" panose="020B0503020204020204" charset="-122"/>
                </a:endParaRPr>
              </a:p>
            </p:txBody>
          </p:sp>
        </p:grpSp>
      </p:grpSp>
      <p:grpSp>
        <p:nvGrpSpPr>
          <p:cNvPr id="34" name="组合 33"/>
          <p:cNvGrpSpPr/>
          <p:nvPr/>
        </p:nvGrpSpPr>
        <p:grpSpPr>
          <a:xfrm>
            <a:off x="5558414" y="5217160"/>
            <a:ext cx="7057449" cy="876300"/>
            <a:chOff x="4618614" y="2316298"/>
            <a:chExt cx="7057449" cy="876300"/>
          </a:xfrm>
        </p:grpSpPr>
        <p:sp>
          <p:nvSpPr>
            <p:cNvPr id="35" name="文本框 34"/>
            <p:cNvSpPr txBox="1"/>
            <p:nvPr/>
          </p:nvSpPr>
          <p:spPr>
            <a:xfrm flipH="1">
              <a:off x="5631539" y="2341698"/>
              <a:ext cx="6044524" cy="584775"/>
            </a:xfrm>
            <a:prstGeom prst="rect">
              <a:avLst/>
            </a:prstGeom>
            <a:noFill/>
          </p:spPr>
          <p:txBody>
            <a:bodyPr wrap="square" rtlCol="0">
              <a:spAutoFit/>
            </a:bodyPr>
            <a:lstStyle/>
            <a:p>
              <a:pPr>
                <a:spcBef>
                  <a:spcPts val="600"/>
                </a:spcBef>
              </a:pPr>
              <a:r>
                <a:rPr lang="en-US" altLang="zh-CN" sz="32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Max</a:t>
              </a:r>
              <a:r>
                <a:rPr lang="zh-CN" altLang="en-US" sz="32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函数</a:t>
              </a:r>
              <a:endParaRPr lang="en-US" altLang="zh-CN" sz="32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grpSp>
          <p:nvGrpSpPr>
            <p:cNvPr id="36" name="组合 35"/>
            <p:cNvGrpSpPr/>
            <p:nvPr/>
          </p:nvGrpSpPr>
          <p:grpSpPr>
            <a:xfrm>
              <a:off x="4618614" y="2316298"/>
              <a:ext cx="876300" cy="876300"/>
              <a:chOff x="968542" y="2492024"/>
              <a:chExt cx="876300" cy="876300"/>
            </a:xfrm>
            <a:noFill/>
          </p:grpSpPr>
          <p:sp>
            <p:nvSpPr>
              <p:cNvPr id="37" name="椭圆 36"/>
              <p:cNvSpPr/>
              <p:nvPr/>
            </p:nvSpPr>
            <p:spPr>
              <a:xfrm>
                <a:off x="968542" y="2492024"/>
                <a:ext cx="876300" cy="87630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38" name="矩形 37"/>
              <p:cNvSpPr/>
              <p:nvPr/>
            </p:nvSpPr>
            <p:spPr>
              <a:xfrm>
                <a:off x="1133220" y="2517424"/>
                <a:ext cx="546945" cy="769441"/>
              </a:xfrm>
              <a:prstGeom prst="rect">
                <a:avLst/>
              </a:prstGeom>
              <a:grpFill/>
              <a:ln>
                <a:noFill/>
              </a:ln>
            </p:spPr>
            <p:txBody>
              <a:bodyPr wrap="none">
                <a:spAutoFit/>
              </a:bodyPr>
              <a:lstStyle/>
              <a:p>
                <a:pPr algn="ctr"/>
                <a:r>
                  <a:rPr lang="en-US" altLang="zh-CN" sz="4400" spc="100" dirty="0">
                    <a:solidFill>
                      <a:schemeClr val="accent3"/>
                    </a:solidFill>
                    <a:latin typeface="微软雅黑" panose="020B0503020204020204" charset="-122"/>
                    <a:ea typeface="微软雅黑" panose="020B0503020204020204" charset="-122"/>
                    <a:cs typeface="微软雅黑" panose="020B0503020204020204" charset="-122"/>
                  </a:rPr>
                  <a:t>Z</a:t>
                </a:r>
                <a:endParaRPr lang="zh-CN" altLang="en-US" sz="4400" dirty="0">
                  <a:solidFill>
                    <a:schemeClr val="accent3"/>
                  </a:solidFill>
                  <a:latin typeface="微软雅黑" panose="020B0503020204020204" charset="-122"/>
                  <a:ea typeface="微软雅黑" panose="020B0503020204020204" charset="-122"/>
                  <a:cs typeface="微软雅黑" panose="020B0503020204020204" charset="-122"/>
                </a:endParaRPr>
              </a:p>
            </p:txBody>
          </p:sp>
        </p:grpSp>
      </p:grpSp>
      <p:sp>
        <p:nvSpPr>
          <p:cNvPr id="21" name="矩形 20"/>
          <p:cNvSpPr/>
          <p:nvPr>
            <p:custDataLst>
              <p:tags r:id="rId1"/>
            </p:custDataLst>
          </p:nvPr>
        </p:nvSpPr>
        <p:spPr>
          <a:xfrm>
            <a:off x="0" y="6443524"/>
            <a:ext cx="4876006" cy="271145"/>
          </a:xfrm>
          <a:prstGeom prst="rect">
            <a:avLst/>
          </a:prstGeom>
        </p:spPr>
        <p:txBody>
          <a:bodyPr wrap="square">
            <a:spAutoFit/>
          </a:bodyPr>
          <a:lstStyle/>
          <a:p>
            <a:r>
              <a:rPr lang="zh-CN" altLang="en-US" sz="1100" b="0" dirty="0">
                <a:latin typeface="+mj-ea"/>
                <a:ea typeface="+mj-ea"/>
              </a:rPr>
              <a:t> </a:t>
            </a:r>
          </a:p>
        </p:txBody>
      </p:sp>
      <p:pic>
        <p:nvPicPr>
          <p:cNvPr id="39" name="图片 38"/>
          <p:cNvPicPr/>
          <p:nvPr/>
        </p:nvPicPr>
        <p:blipFill>
          <a:blip r:embed="rId4"/>
          <a:stretch>
            <a:fillRect/>
          </a:stretch>
        </p:blipFill>
        <p:spPr>
          <a:xfrm>
            <a:off x="220604" y="1291802"/>
            <a:ext cx="5274310" cy="4951730"/>
          </a:xfrm>
          <a:prstGeom prst="rect">
            <a:avLst/>
          </a:prstGeom>
        </p:spPr>
      </p:pic>
      <p:pic>
        <p:nvPicPr>
          <p:cNvPr id="40" name="图片 39"/>
          <p:cNvPicPr/>
          <p:nvPr/>
        </p:nvPicPr>
        <p:blipFill>
          <a:blip r:embed="rId5"/>
          <a:stretch>
            <a:fillRect/>
          </a:stretch>
        </p:blipFill>
        <p:spPr>
          <a:xfrm>
            <a:off x="5905712" y="1005034"/>
            <a:ext cx="5274310" cy="24631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flipH="1">
            <a:off x="8112416" y="3375271"/>
            <a:ext cx="4108923" cy="1585049"/>
          </a:xfrm>
          <a:prstGeom prst="rect">
            <a:avLst/>
          </a:prstGeom>
          <a:noFill/>
        </p:spPr>
        <p:txBody>
          <a:bodyPr wrap="square" rtlCol="0">
            <a:spAutoFit/>
          </a:bodyPr>
          <a:lstStyle/>
          <a:p>
            <a:pPr>
              <a:spcBef>
                <a:spcPts val="600"/>
              </a:spcBef>
            </a:pPr>
            <a:r>
              <a:rPr lang="en-US" altLang="zh-CN" sz="32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Function</a:t>
            </a:r>
            <a:r>
              <a:rPr lang="zh-CN" altLang="en-US" sz="32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自定义函数</a:t>
            </a:r>
            <a:endParaRPr lang="en-US" altLang="zh-CN" sz="1400" dirty="0">
              <a:latin typeface="微软雅黑" panose="020B0503020204020204" charset="-122"/>
              <a:ea typeface="微软雅黑" panose="020B0503020204020204" charset="-122"/>
              <a:cs typeface="微软雅黑" panose="020B0503020204020204" charset="-122"/>
            </a:endParaRPr>
          </a:p>
          <a:p>
            <a:pPr>
              <a:spcBef>
                <a:spcPts val="600"/>
              </a:spcBef>
            </a:pPr>
            <a:r>
              <a:rPr lang="zh-CN" altLang="en-US" sz="2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思路：当频率比周围大并且不像干扰频率的幅度那么小的时候就视之为一个待求频率</a:t>
            </a:r>
            <a:endParaRPr lang="en-US" altLang="zh-CN" sz="2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grpSp>
        <p:nvGrpSpPr>
          <p:cNvPr id="28" name="组合 27"/>
          <p:cNvGrpSpPr/>
          <p:nvPr/>
        </p:nvGrpSpPr>
        <p:grpSpPr>
          <a:xfrm>
            <a:off x="7326676" y="3463313"/>
            <a:ext cx="785740" cy="793412"/>
            <a:chOff x="6499860" y="1879609"/>
            <a:chExt cx="678180" cy="684805"/>
          </a:xfrm>
        </p:grpSpPr>
        <p:sp>
          <p:nvSpPr>
            <p:cNvPr id="29" name="椭圆 28"/>
            <p:cNvSpPr/>
            <p:nvPr/>
          </p:nvSpPr>
          <p:spPr>
            <a:xfrm>
              <a:off x="6499860" y="1886234"/>
              <a:ext cx="678180" cy="67818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30" name="矩形 29"/>
            <p:cNvSpPr/>
            <p:nvPr/>
          </p:nvSpPr>
          <p:spPr>
            <a:xfrm>
              <a:off x="6616747" y="1879609"/>
              <a:ext cx="444402" cy="664115"/>
            </a:xfrm>
            <a:prstGeom prst="rect">
              <a:avLst/>
            </a:prstGeom>
          </p:spPr>
          <p:txBody>
            <a:bodyPr wrap="none">
              <a:spAutoFit/>
            </a:bodyPr>
            <a:lstStyle/>
            <a:p>
              <a:pPr algn="ctr"/>
              <a:r>
                <a:rPr lang="en-US" altLang="zh-CN" sz="4400" dirty="0">
                  <a:solidFill>
                    <a:schemeClr val="accent1"/>
                  </a:solidFill>
                  <a:latin typeface="微软雅黑" panose="020B0503020204020204" charset="-122"/>
                  <a:ea typeface="微软雅黑" panose="020B0503020204020204" charset="-122"/>
                  <a:cs typeface="微软雅黑" panose="020B0503020204020204" charset="-122"/>
                </a:rPr>
                <a:t>3</a:t>
              </a:r>
            </a:p>
          </p:txBody>
        </p:sp>
      </p:grpSp>
      <p:sp>
        <p:nvSpPr>
          <p:cNvPr id="2" name="文本框 1"/>
          <p:cNvSpPr txBox="1"/>
          <p:nvPr/>
        </p:nvSpPr>
        <p:spPr>
          <a:xfrm flipH="1">
            <a:off x="920336" y="467572"/>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华文中宋" pitchFamily="2" charset="-122"/>
                <a:ea typeface="华文中宋" pitchFamily="2" charset="-122"/>
                <a:cs typeface="微软雅黑" panose="020B0503020204020204" charset="-122"/>
              </a:rPr>
              <a:t>峰值检测，找两频率</a:t>
            </a:r>
            <a:endParaRPr lang="en-US" altLang="zh-CN" sz="2400" dirty="0">
              <a:solidFill>
                <a:schemeClr val="tx1">
                  <a:lumMod val="65000"/>
                  <a:lumOff val="35000"/>
                </a:schemeClr>
              </a:solidFill>
              <a:latin typeface="华文中宋" pitchFamily="2" charset="-122"/>
              <a:ea typeface="华文中宋" pitchFamily="2" charset="-122"/>
              <a:cs typeface="微软雅黑" panose="020B0503020204020204" charset="-122"/>
            </a:endParaRPr>
          </a:p>
        </p:txBody>
      </p:sp>
      <p:sp>
        <p:nvSpPr>
          <p:cNvPr id="3" name="等腰三角形 2"/>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pic>
        <p:nvPicPr>
          <p:cNvPr id="9" name="图片 8"/>
          <p:cNvPicPr/>
          <p:nvPr/>
        </p:nvPicPr>
        <p:blipFill>
          <a:blip r:embed="rId3">
            <a:extLst>
              <a:ext uri="{28A0092B-C50C-407E-A947-70E740481C1C}">
                <a14:useLocalDpi xmlns:a14="http://schemas.microsoft.com/office/drawing/2010/main" val="0"/>
              </a:ext>
            </a:extLst>
          </a:blip>
          <a:srcRect/>
          <a:stretch>
            <a:fillRect/>
          </a:stretch>
        </p:blipFill>
        <p:spPr bwMode="auto">
          <a:xfrm>
            <a:off x="101494" y="1878752"/>
            <a:ext cx="7225181" cy="4327313"/>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11723" y="1058"/>
            <a:ext cx="12192000" cy="33210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flipH="1">
            <a:off x="920336" y="467572"/>
            <a:ext cx="2978563" cy="640080"/>
          </a:xfrm>
          <a:prstGeom prst="rect">
            <a:avLst/>
          </a:prstGeom>
          <a:noFill/>
        </p:spPr>
        <p:txBody>
          <a:bodyPr wrap="square" rtlCol="0">
            <a:spAutoFit/>
          </a:bodyPr>
          <a:lstStyle/>
          <a:p>
            <a:r>
              <a:rPr lang="zh-CN" altLang="en-US" sz="2400" dirty="0">
                <a:solidFill>
                  <a:schemeClr val="bg1"/>
                </a:solidFill>
                <a:latin typeface="华文中宋" pitchFamily="2" charset="-122"/>
                <a:ea typeface="华文中宋" pitchFamily="2" charset="-122"/>
                <a:cs typeface="微软雅黑" panose="020B0503020204020204" charset="-122"/>
              </a:rPr>
              <a:t>匹配</a:t>
            </a:r>
            <a:endParaRPr lang="en-US" altLang="zh-CN" sz="2400" dirty="0">
              <a:solidFill>
                <a:schemeClr val="bg1"/>
              </a:solidFill>
              <a:latin typeface="华文中宋" pitchFamily="2" charset="-122"/>
              <a:ea typeface="华文中宋" pitchFamily="2" charset="-122"/>
              <a:cs typeface="微软雅黑" panose="020B0503020204020204" charset="-122"/>
            </a:endParaRPr>
          </a:p>
          <a:p>
            <a:r>
              <a:rPr lang="en-US" altLang="zh-CN" sz="12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shop124607834.taobao.com</a:t>
            </a:r>
            <a:endParaRPr dirty="0">
              <a:latin typeface="微软雅黑" panose="020B0503020204020204" charset="-122"/>
              <a:ea typeface="微软雅黑" panose="020B0503020204020204" charset="-122"/>
              <a:cs typeface="微软雅黑" panose="020B0503020204020204" charset="-122"/>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nvSpPr>
        <p:spPr>
          <a:xfrm flipH="1">
            <a:off x="5439622" y="2930918"/>
            <a:ext cx="7873320" cy="400110"/>
          </a:xfrm>
          <a:prstGeom prst="rect">
            <a:avLst/>
          </a:prstGeom>
          <a:noFill/>
        </p:spPr>
        <p:txBody>
          <a:bodyPr wrap="square" rtlCol="0">
            <a:spAutoFit/>
          </a:bodyPr>
          <a:lstStyle/>
          <a:p>
            <a:pPr>
              <a:spcBef>
                <a:spcPts val="1200"/>
              </a:spcBef>
            </a:pPr>
            <a:r>
              <a:rPr lang="zh-CN" altLang="en-US" sz="2000" dirty="0">
                <a:solidFill>
                  <a:schemeClr val="bg1"/>
                </a:solidFill>
                <a:latin typeface="微软雅黑" panose="020B0503020204020204" charset="-122"/>
                <a:ea typeface="微软雅黑" panose="020B0503020204020204" charset="-122"/>
                <a:cs typeface="微软雅黑" panose="020B0503020204020204" charset="-122"/>
              </a:rPr>
              <a:t>我们得到的结果（以数字</a:t>
            </a:r>
            <a:r>
              <a:rPr lang="en-US" altLang="zh-CN" sz="2000" dirty="0">
                <a:solidFill>
                  <a:schemeClr val="bg1"/>
                </a:solidFill>
                <a:latin typeface="微软雅黑" panose="020B0503020204020204" charset="-122"/>
                <a:ea typeface="微软雅黑" panose="020B0503020204020204" charset="-122"/>
                <a:cs typeface="微软雅黑" panose="020B0503020204020204" charset="-122"/>
              </a:rPr>
              <a:t>1</a:t>
            </a:r>
            <a:r>
              <a:rPr lang="zh-CN" altLang="en-US" sz="2000" dirty="0">
                <a:solidFill>
                  <a:schemeClr val="bg1"/>
                </a:solidFill>
                <a:latin typeface="微软雅黑" panose="020B0503020204020204" charset="-122"/>
                <a:ea typeface="微软雅黑" panose="020B0503020204020204" charset="-122"/>
                <a:cs typeface="微软雅黑" panose="020B0503020204020204" charset="-122"/>
              </a:rPr>
              <a:t>为例）</a:t>
            </a:r>
            <a:endParaRPr lang="en-US" altLang="zh-CN" sz="2000" dirty="0">
              <a:solidFill>
                <a:schemeClr val="bg1"/>
              </a:solidFill>
              <a:latin typeface="微软雅黑" panose="020B0503020204020204" charset="-122"/>
              <a:ea typeface="微软雅黑" panose="020B0503020204020204" charset="-122"/>
              <a:cs typeface="微软雅黑" panose="020B0503020204020204" charset="-122"/>
            </a:endParaRPr>
          </a:p>
        </p:txBody>
      </p:sp>
      <p:grpSp>
        <p:nvGrpSpPr>
          <p:cNvPr id="13" name="组合 12"/>
          <p:cNvGrpSpPr/>
          <p:nvPr/>
        </p:nvGrpSpPr>
        <p:grpSpPr>
          <a:xfrm>
            <a:off x="239077" y="3645766"/>
            <a:ext cx="2317820" cy="1723655"/>
            <a:chOff x="3766457" y="3389997"/>
            <a:chExt cx="2317820" cy="1723655"/>
          </a:xfrm>
        </p:grpSpPr>
        <p:sp>
          <p:nvSpPr>
            <p:cNvPr id="14" name="文本框 13"/>
            <p:cNvSpPr txBox="1"/>
            <p:nvPr/>
          </p:nvSpPr>
          <p:spPr>
            <a:xfrm flipH="1">
              <a:off x="3766457" y="4390377"/>
              <a:ext cx="2317820" cy="723275"/>
            </a:xfrm>
            <a:prstGeom prst="rect">
              <a:avLst/>
            </a:prstGeom>
            <a:noFill/>
          </p:spPr>
          <p:txBody>
            <a:bodyPr wrap="square" rtlCol="0">
              <a:spAutoFit/>
            </a:bodyPr>
            <a:lstStyle/>
            <a:p>
              <a:pPr algn="ctr">
                <a:spcBef>
                  <a:spcPts val="600"/>
                </a:spcBef>
              </a:pPr>
              <a:r>
                <a:rPr lang="zh-CN" altLang="en-US" sz="2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用数组储存</a:t>
              </a:r>
              <a:endParaRPr lang="en-US" altLang="zh-CN" sz="2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pPr algn="ctr">
                <a:spcBef>
                  <a:spcPts val="600"/>
                </a:spcBef>
              </a:pPr>
              <a:r>
                <a:rPr lang="zh-CN" altLang="en-US"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储存各个拨号音的频率</a:t>
              </a:r>
              <a:endParaRPr lang="en-US" altLang="zh-CN" sz="16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grpSp>
          <p:nvGrpSpPr>
            <p:cNvPr id="15" name="组合 14"/>
            <p:cNvGrpSpPr/>
            <p:nvPr/>
          </p:nvGrpSpPr>
          <p:grpSpPr>
            <a:xfrm>
              <a:off x="4487217" y="3389997"/>
              <a:ext cx="876300" cy="876300"/>
              <a:chOff x="968542" y="2492024"/>
              <a:chExt cx="876300" cy="876300"/>
            </a:xfrm>
            <a:noFill/>
          </p:grpSpPr>
          <p:sp>
            <p:nvSpPr>
              <p:cNvPr id="16" name="椭圆 15"/>
              <p:cNvSpPr/>
              <p:nvPr/>
            </p:nvSpPr>
            <p:spPr>
              <a:xfrm>
                <a:off x="968542" y="2492024"/>
                <a:ext cx="876300" cy="87630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17" name="矩形 16"/>
              <p:cNvSpPr/>
              <p:nvPr/>
            </p:nvSpPr>
            <p:spPr>
              <a:xfrm>
                <a:off x="1149250" y="2517424"/>
                <a:ext cx="514885" cy="769441"/>
              </a:xfrm>
              <a:prstGeom prst="rect">
                <a:avLst/>
              </a:prstGeom>
              <a:grpFill/>
              <a:ln>
                <a:noFill/>
              </a:ln>
            </p:spPr>
            <p:txBody>
              <a:bodyPr wrap="none">
                <a:spAutoFit/>
              </a:bodyPr>
              <a:lstStyle/>
              <a:p>
                <a:pPr algn="ctr"/>
                <a:r>
                  <a:rPr lang="en-US" altLang="zh-CN" sz="4400" dirty="0">
                    <a:solidFill>
                      <a:schemeClr val="accent2"/>
                    </a:solidFill>
                    <a:latin typeface="微软雅黑" panose="020B0503020204020204" charset="-122"/>
                    <a:ea typeface="微软雅黑" panose="020B0503020204020204" charset="-122"/>
                    <a:cs typeface="微软雅黑" panose="020B0503020204020204" charset="-122"/>
                  </a:rPr>
                  <a:t>1</a:t>
                </a:r>
              </a:p>
            </p:txBody>
          </p:sp>
        </p:grpSp>
      </p:grpSp>
      <p:grpSp>
        <p:nvGrpSpPr>
          <p:cNvPr id="18" name="组合 17"/>
          <p:cNvGrpSpPr/>
          <p:nvPr/>
        </p:nvGrpSpPr>
        <p:grpSpPr>
          <a:xfrm>
            <a:off x="4749799" y="3678145"/>
            <a:ext cx="2317820" cy="2000654"/>
            <a:chOff x="3766457" y="3389997"/>
            <a:chExt cx="2317820" cy="2000654"/>
          </a:xfrm>
        </p:grpSpPr>
        <p:sp>
          <p:nvSpPr>
            <p:cNvPr id="19" name="文本框 18"/>
            <p:cNvSpPr txBox="1"/>
            <p:nvPr/>
          </p:nvSpPr>
          <p:spPr>
            <a:xfrm flipH="1">
              <a:off x="3766457" y="4390377"/>
              <a:ext cx="2317820" cy="1000274"/>
            </a:xfrm>
            <a:prstGeom prst="rect">
              <a:avLst/>
            </a:prstGeom>
            <a:noFill/>
          </p:spPr>
          <p:txBody>
            <a:bodyPr wrap="square" rtlCol="0">
              <a:spAutoFit/>
            </a:bodyPr>
            <a:lstStyle/>
            <a:p>
              <a:pPr algn="ctr">
                <a:spcBef>
                  <a:spcPts val="600"/>
                </a:spcBef>
              </a:pPr>
              <a:r>
                <a:rPr lang="zh-CN" altLang="en-US" sz="2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编写代码实现通过频率辨别拨号音</a:t>
              </a:r>
              <a:endParaRPr lang="en-US" altLang="zh-CN" sz="2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pPr algn="ctr">
                <a:spcBef>
                  <a:spcPts val="600"/>
                </a:spcBef>
              </a:pPr>
              <a:r>
                <a:rPr lang="zh-CN" altLang="en-US"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采用</a:t>
              </a:r>
              <a:r>
                <a:rPr lang="en-US" altLang="zh-CN"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for</a:t>
              </a:r>
              <a:r>
                <a:rPr lang="zh-CN" altLang="en-US"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循环</a:t>
              </a:r>
              <a:endParaRPr lang="en-US" altLang="zh-CN"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grpSp>
          <p:nvGrpSpPr>
            <p:cNvPr id="20" name="组合 19"/>
            <p:cNvGrpSpPr/>
            <p:nvPr/>
          </p:nvGrpSpPr>
          <p:grpSpPr>
            <a:xfrm>
              <a:off x="4487217" y="3389997"/>
              <a:ext cx="876300" cy="876300"/>
              <a:chOff x="968542" y="2492024"/>
              <a:chExt cx="876300" cy="876300"/>
            </a:xfrm>
            <a:noFill/>
          </p:grpSpPr>
          <p:sp>
            <p:nvSpPr>
              <p:cNvPr id="21" name="椭圆 20"/>
              <p:cNvSpPr/>
              <p:nvPr/>
            </p:nvSpPr>
            <p:spPr>
              <a:xfrm>
                <a:off x="968542" y="2492024"/>
                <a:ext cx="876300" cy="87630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22" name="矩形 21"/>
              <p:cNvSpPr/>
              <p:nvPr/>
            </p:nvSpPr>
            <p:spPr>
              <a:xfrm>
                <a:off x="1149250" y="2517424"/>
                <a:ext cx="514885" cy="769441"/>
              </a:xfrm>
              <a:prstGeom prst="rect">
                <a:avLst/>
              </a:prstGeom>
              <a:grpFill/>
              <a:ln>
                <a:noFill/>
              </a:ln>
            </p:spPr>
            <p:txBody>
              <a:bodyPr wrap="none">
                <a:spAutoFit/>
              </a:bodyPr>
              <a:lstStyle/>
              <a:p>
                <a:pPr algn="ctr"/>
                <a:r>
                  <a:rPr lang="en-US" altLang="zh-CN" sz="4400" dirty="0">
                    <a:solidFill>
                      <a:schemeClr val="accent3"/>
                    </a:solidFill>
                    <a:latin typeface="微软雅黑" panose="020B0503020204020204" charset="-122"/>
                    <a:ea typeface="微软雅黑" panose="020B0503020204020204" charset="-122"/>
                    <a:cs typeface="微软雅黑" panose="020B0503020204020204" charset="-122"/>
                  </a:rPr>
                  <a:t>2</a:t>
                </a:r>
              </a:p>
            </p:txBody>
          </p:sp>
        </p:grpSp>
      </p:grpSp>
      <p:pic>
        <p:nvPicPr>
          <p:cNvPr id="25" name="图片 24"/>
          <p:cNvPicPr/>
          <p:nvPr/>
        </p:nvPicPr>
        <p:blipFill>
          <a:blip r:embed="rId3">
            <a:extLst>
              <a:ext uri="{28A0092B-C50C-407E-A947-70E740481C1C}">
                <a14:useLocalDpi xmlns:a14="http://schemas.microsoft.com/office/drawing/2010/main" val="0"/>
              </a:ext>
            </a:extLst>
          </a:blip>
          <a:srcRect/>
          <a:stretch>
            <a:fillRect/>
          </a:stretch>
        </p:blipFill>
        <p:spPr bwMode="auto">
          <a:xfrm>
            <a:off x="239077" y="1702627"/>
            <a:ext cx="9021445" cy="1704975"/>
          </a:xfrm>
          <a:prstGeom prst="rect">
            <a:avLst/>
          </a:prstGeom>
          <a:noFill/>
        </p:spPr>
      </p:pic>
      <p:sp>
        <p:nvSpPr>
          <p:cNvPr id="2" name="矩形 1"/>
          <p:cNvSpPr/>
          <p:nvPr/>
        </p:nvSpPr>
        <p:spPr>
          <a:xfrm>
            <a:off x="550863" y="790738"/>
            <a:ext cx="6096000" cy="923330"/>
          </a:xfrm>
          <a:prstGeom prst="rect">
            <a:avLst/>
          </a:prstGeom>
        </p:spPr>
        <p:txBody>
          <a:bodyPr>
            <a:spAutoFit/>
          </a:bodyPr>
          <a:lstStyle/>
          <a:p>
            <a:r>
              <a:rPr lang="en-US" altLang="zh-CN" dirty="0" err="1">
                <a:solidFill>
                  <a:schemeClr val="bg1"/>
                </a:solidFill>
              </a:rPr>
              <a:t>matchnum</a:t>
            </a:r>
            <a:r>
              <a:rPr lang="en-US" altLang="zh-CN" dirty="0">
                <a:solidFill>
                  <a:schemeClr val="bg1"/>
                </a:solidFill>
              </a:rPr>
              <a:t> = [941,1336;697,1209;697,1336;697,1477;770,1209;770,1336;770,1477;852 1209;852 1336;852 1477];</a:t>
            </a:r>
          </a:p>
        </p:txBody>
      </p:sp>
    </p:spTree>
    <p:extLst>
      <p:ext uri="{BB962C8B-B14F-4D97-AF65-F5344CB8AC3E}">
        <p14:creationId xmlns:p14="http://schemas.microsoft.com/office/powerpoint/2010/main" val="272778021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flipH="1">
            <a:off x="7903227" y="4175577"/>
            <a:ext cx="3809348" cy="969496"/>
          </a:xfrm>
          <a:prstGeom prst="rect">
            <a:avLst/>
          </a:prstGeom>
          <a:noFill/>
        </p:spPr>
        <p:txBody>
          <a:bodyPr wrap="square" rtlCol="0">
            <a:spAutoFit/>
          </a:bodyPr>
          <a:lstStyle/>
          <a:p>
            <a:pPr>
              <a:spcBef>
                <a:spcPts val="600"/>
              </a:spcBef>
            </a:pPr>
            <a:r>
              <a:rPr lang="zh-CN" altLang="en-US" sz="2800" dirty="0">
                <a:solidFill>
                  <a:schemeClr val="accent2"/>
                </a:solidFill>
                <a:latin typeface="微软雅黑" panose="020B0503020204020204" charset="-122"/>
                <a:ea typeface="微软雅黑" panose="020B0503020204020204" charset="-122"/>
                <a:cs typeface="微软雅黑" panose="020B0503020204020204" charset="-122"/>
              </a:rPr>
              <a:t>优化以及待优化</a:t>
            </a:r>
          </a:p>
          <a:p>
            <a:pPr>
              <a:spcBef>
                <a:spcPts val="600"/>
              </a:spcBef>
            </a:pPr>
            <a:r>
              <a:rPr lang="zh-CN" altLang="en-US" sz="12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在程序编写中为了是结果更严谨，我们做了些优化，也有待优化的地方等待我们进一步探索处理</a:t>
            </a:r>
            <a:r>
              <a:rPr lang="en-US" altLang="zh-CN" sz="12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 </a:t>
            </a:r>
          </a:p>
        </p:txBody>
      </p:sp>
      <p:sp>
        <p:nvSpPr>
          <p:cNvPr id="8" name="文本框 7"/>
          <p:cNvSpPr txBox="1"/>
          <p:nvPr/>
        </p:nvSpPr>
        <p:spPr>
          <a:xfrm>
            <a:off x="5038602" y="3798550"/>
            <a:ext cx="2743200" cy="2092881"/>
          </a:xfrm>
          <a:prstGeom prst="rect">
            <a:avLst/>
          </a:prstGeom>
          <a:noFill/>
        </p:spPr>
        <p:txBody>
          <a:bodyPr wrap="square" rtlCol="0">
            <a:spAutoFit/>
          </a:bodyPr>
          <a:lstStyle/>
          <a:p>
            <a:pPr algn="ctr"/>
            <a:r>
              <a:rPr lang="en-US" altLang="zh-CN" sz="13000" dirty="0">
                <a:solidFill>
                  <a:schemeClr val="bg1">
                    <a:lumMod val="75000"/>
                  </a:schemeClr>
                </a:solidFill>
                <a:latin typeface="微软雅黑" panose="020B0503020204020204" charset="-122"/>
                <a:ea typeface="微软雅黑" panose="020B0503020204020204" charset="-122"/>
                <a:cs typeface="微软雅黑" panose="020B0503020204020204" charset="-122"/>
              </a:rPr>
              <a:t>02</a:t>
            </a:r>
            <a:endParaRPr lang="zh-CN" altLang="en-US" sz="13000" dirty="0">
              <a:solidFill>
                <a:schemeClr val="bg1">
                  <a:lumMod val="75000"/>
                </a:schemeClr>
              </a:solidFill>
              <a:latin typeface="微软雅黑" panose="020B0503020204020204" charset="-122"/>
              <a:ea typeface="微软雅黑" panose="020B0503020204020204" charset="-122"/>
              <a:cs typeface="微软雅黑" panose="020B0503020204020204" charset="-122"/>
            </a:endParaRPr>
          </a:p>
        </p:txBody>
      </p:sp>
      <p:grpSp>
        <p:nvGrpSpPr>
          <p:cNvPr id="9" name="组合 8"/>
          <p:cNvGrpSpPr/>
          <p:nvPr/>
        </p:nvGrpSpPr>
        <p:grpSpPr>
          <a:xfrm>
            <a:off x="0" y="-3"/>
            <a:ext cx="7697488" cy="5604389"/>
            <a:chOff x="0" y="-2"/>
            <a:chExt cx="4808931" cy="3501288"/>
          </a:xfrm>
          <a:blipFill>
            <a:blip r:embed="rId4"/>
            <a:srcRect/>
            <a:stretch>
              <a:fillRect/>
            </a:stretch>
          </a:blipFill>
        </p:grpSpPr>
        <p:sp>
          <p:nvSpPr>
            <p:cNvPr id="10" name="等腰三角形 9"/>
            <p:cNvSpPr/>
            <p:nvPr/>
          </p:nvSpPr>
          <p:spPr>
            <a:xfrm rot="5400000">
              <a:off x="-95087" y="95085"/>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11" name="等腰三角形 10"/>
            <p:cNvSpPr/>
            <p:nvPr/>
          </p:nvSpPr>
          <p:spPr>
            <a:xfrm rot="16200000">
              <a:off x="-95085" y="802592"/>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12" name="等腰三角形 11"/>
            <p:cNvSpPr/>
            <p:nvPr/>
          </p:nvSpPr>
          <p:spPr>
            <a:xfrm rot="5400000">
              <a:off x="-95087" y="1510099"/>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13" name="等腰三角形 12"/>
            <p:cNvSpPr/>
            <p:nvPr/>
          </p:nvSpPr>
          <p:spPr>
            <a:xfrm rot="16200000">
              <a:off x="1117298" y="95087"/>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14" name="等腰三角形 13"/>
            <p:cNvSpPr/>
            <p:nvPr/>
          </p:nvSpPr>
          <p:spPr>
            <a:xfrm rot="5400000">
              <a:off x="1110008" y="802592"/>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15" name="等腰三角形 14"/>
            <p:cNvSpPr/>
            <p:nvPr/>
          </p:nvSpPr>
          <p:spPr>
            <a:xfrm rot="16200000">
              <a:off x="1111740" y="1510101"/>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16" name="等腰三角形 15"/>
            <p:cNvSpPr/>
            <p:nvPr/>
          </p:nvSpPr>
          <p:spPr>
            <a:xfrm rot="5400000">
              <a:off x="2320159" y="95085"/>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17" name="等腰三角形 16"/>
            <p:cNvSpPr/>
            <p:nvPr/>
          </p:nvSpPr>
          <p:spPr>
            <a:xfrm rot="5400000">
              <a:off x="1110245" y="2217610"/>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18" name="等腰三角形 17"/>
            <p:cNvSpPr/>
            <p:nvPr/>
          </p:nvSpPr>
          <p:spPr>
            <a:xfrm rot="16200000">
              <a:off x="2320159" y="802591"/>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19" name="等腰三角形 18"/>
            <p:cNvSpPr/>
            <p:nvPr/>
          </p:nvSpPr>
          <p:spPr>
            <a:xfrm rot="5400000">
              <a:off x="3525255" y="802591"/>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grpSp>
      <p:sp>
        <p:nvSpPr>
          <p:cNvPr id="21" name="等腰三角形 20"/>
          <p:cNvSpPr/>
          <p:nvPr/>
        </p:nvSpPr>
        <p:spPr>
          <a:xfrm rot="5400000">
            <a:off x="7566910" y="4326309"/>
            <a:ext cx="249378" cy="21498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20" name="矩形 19"/>
          <p:cNvSpPr/>
          <p:nvPr>
            <p:custDataLst>
              <p:tags r:id="rId1"/>
            </p:custDataLst>
          </p:nvPr>
        </p:nvSpPr>
        <p:spPr>
          <a:xfrm>
            <a:off x="0" y="6443524"/>
            <a:ext cx="4876006" cy="271145"/>
          </a:xfrm>
          <a:prstGeom prst="rect">
            <a:avLst/>
          </a:prstGeom>
        </p:spPr>
        <p:txBody>
          <a:bodyPr wrap="square">
            <a:spAutoFit/>
          </a:bodyPr>
          <a:lstStyle/>
          <a:p>
            <a:r>
              <a:rPr lang="zh-CN" altLang="en-US" sz="1100" b="0" dirty="0">
                <a:latin typeface="+mj-ea"/>
                <a:ea typeface="+mj-ea"/>
              </a:rPr>
              <a:t> </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11723" y="0"/>
            <a:ext cx="12192000" cy="33210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flipH="1">
            <a:off x="920336" y="467572"/>
            <a:ext cx="2978563" cy="461665"/>
          </a:xfrm>
          <a:prstGeom prst="rect">
            <a:avLst/>
          </a:prstGeom>
          <a:noFill/>
        </p:spPr>
        <p:txBody>
          <a:bodyPr wrap="square" rtlCol="0">
            <a:spAutoFit/>
          </a:bodyPr>
          <a:lstStyle/>
          <a:p>
            <a:r>
              <a:rPr lang="zh-CN" altLang="en-US" sz="2400" dirty="0">
                <a:solidFill>
                  <a:schemeClr val="bg1"/>
                </a:solidFill>
                <a:latin typeface="华文中宋" pitchFamily="2" charset="-122"/>
                <a:ea typeface="华文中宋" pitchFamily="2" charset="-122"/>
                <a:cs typeface="微软雅黑" panose="020B0503020204020204" charset="-122"/>
              </a:rPr>
              <a:t>优化与待优化</a:t>
            </a:r>
            <a:endParaRPr lang="en-US" altLang="zh-CN" sz="2400" dirty="0">
              <a:solidFill>
                <a:schemeClr val="bg1"/>
              </a:solidFill>
              <a:latin typeface="华文中宋" pitchFamily="2" charset="-122"/>
              <a:ea typeface="华文中宋" pitchFamily="2" charset="-122"/>
              <a:cs typeface="微软雅黑" panose="020B0503020204020204" charset="-122"/>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3" name="矩形 2"/>
          <p:cNvSpPr/>
          <p:nvPr/>
        </p:nvSpPr>
        <p:spPr>
          <a:xfrm>
            <a:off x="1033693" y="1144600"/>
            <a:ext cx="5262979" cy="369332"/>
          </a:xfrm>
          <a:prstGeom prst="rect">
            <a:avLst/>
          </a:prstGeom>
        </p:spPr>
        <p:txBody>
          <a:bodyPr wrap="none">
            <a:spAutoFit/>
          </a:bodyPr>
          <a:lstStyle/>
          <a:p>
            <a:r>
              <a:rPr lang="zh-CN" altLang="en-US" dirty="0">
                <a:solidFill>
                  <a:schemeClr val="bg1"/>
                </a:solidFill>
              </a:rPr>
              <a:t>优化：</a:t>
            </a:r>
            <a:r>
              <a:rPr lang="zh-CN" altLang="zh-CN" dirty="0">
                <a:solidFill>
                  <a:schemeClr val="bg1"/>
                </a:solidFill>
              </a:rPr>
              <a:t>子图的绘制，坐标的统一，坐标含义的标注</a:t>
            </a:r>
          </a:p>
        </p:txBody>
      </p:sp>
      <p:pic>
        <p:nvPicPr>
          <p:cNvPr id="23" name="图片 22"/>
          <p:cNvPicPr/>
          <p:nvPr/>
        </p:nvPicPr>
        <p:blipFill>
          <a:blip r:embed="rId3"/>
          <a:stretch>
            <a:fillRect/>
          </a:stretch>
        </p:blipFill>
        <p:spPr>
          <a:xfrm>
            <a:off x="1135293" y="1602992"/>
            <a:ext cx="5274310" cy="2767965"/>
          </a:xfrm>
          <a:prstGeom prst="rect">
            <a:avLst/>
          </a:prstGeom>
        </p:spPr>
      </p:pic>
      <p:sp>
        <p:nvSpPr>
          <p:cNvPr id="6" name="矩形 5"/>
          <p:cNvSpPr/>
          <p:nvPr/>
        </p:nvSpPr>
        <p:spPr>
          <a:xfrm>
            <a:off x="1135293" y="4370620"/>
            <a:ext cx="6096000" cy="2308324"/>
          </a:xfrm>
          <a:prstGeom prst="rect">
            <a:avLst/>
          </a:prstGeom>
        </p:spPr>
        <p:txBody>
          <a:bodyPr>
            <a:spAutoFit/>
          </a:bodyPr>
          <a:lstStyle/>
          <a:p>
            <a:r>
              <a:rPr lang="zh-CN" altLang="zh-CN" dirty="0"/>
              <a:t>待优</a:t>
            </a:r>
            <a:r>
              <a:rPr lang="zh-CN" altLang="en-US" dirty="0"/>
              <a:t>化：</a:t>
            </a:r>
            <a:endParaRPr lang="en-US" altLang="zh-CN" dirty="0"/>
          </a:p>
          <a:p>
            <a:r>
              <a:rPr lang="en-US" altLang="zh-CN" dirty="0" err="1"/>
              <a:t>CutClips</a:t>
            </a:r>
            <a:r>
              <a:rPr lang="zh-CN" altLang="zh-CN" dirty="0"/>
              <a:t>需要观察选取参数</a:t>
            </a:r>
            <a:r>
              <a:rPr lang="en-US" altLang="zh-CN" dirty="0" err="1"/>
              <a:t>limitx,limity</a:t>
            </a:r>
            <a:endParaRPr lang="zh-CN" altLang="zh-CN" dirty="0"/>
          </a:p>
          <a:p>
            <a:r>
              <a:rPr lang="zh-CN" altLang="zh-CN" dirty="0"/>
              <a:t>如果原音频质量化：</a:t>
            </a:r>
          </a:p>
          <a:p>
            <a:r>
              <a:rPr lang="zh-CN" altLang="zh-CN" dirty="0"/>
              <a:t>很差，可能难以解决</a:t>
            </a:r>
          </a:p>
          <a:p>
            <a:r>
              <a:rPr lang="zh-CN" altLang="zh-CN" dirty="0"/>
              <a:t>参考解决的算法：找峰值后，将下降为其二分之一（或其他）以下的视作噪音（相对更普适）</a:t>
            </a:r>
          </a:p>
          <a:p>
            <a:r>
              <a:rPr lang="en-US" altLang="zh-CN" dirty="0"/>
              <a:t>Find2maxFreq</a:t>
            </a:r>
            <a:r>
              <a:rPr lang="zh-CN" altLang="zh-CN" dirty="0"/>
              <a:t>简单粗暴，当然，如果</a:t>
            </a:r>
            <a:r>
              <a:rPr lang="en-US" altLang="zh-CN" dirty="0" err="1"/>
              <a:t>CutClips</a:t>
            </a:r>
            <a:r>
              <a:rPr lang="zh-CN" altLang="zh-CN" dirty="0"/>
              <a:t>写得好，</a:t>
            </a:r>
            <a:r>
              <a:rPr lang="en-US" altLang="zh-CN" dirty="0"/>
              <a:t>FFT</a:t>
            </a:r>
            <a:r>
              <a:rPr lang="zh-CN" altLang="zh-CN" dirty="0"/>
              <a:t>效果好，确实只用这样</a:t>
            </a:r>
          </a:p>
        </p:txBody>
      </p:sp>
    </p:spTree>
    <p:extLst>
      <p:ext uri="{BB962C8B-B14F-4D97-AF65-F5344CB8AC3E}">
        <p14:creationId xmlns:p14="http://schemas.microsoft.com/office/powerpoint/2010/main" val="35356852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2"/>
            <a:ext cx="4818451" cy="3501288"/>
            <a:chOff x="0" y="-2"/>
            <a:chExt cx="4818451" cy="3501288"/>
          </a:xfrm>
        </p:grpSpPr>
        <p:sp>
          <p:nvSpPr>
            <p:cNvPr id="4" name="等腰三角形 3"/>
            <p:cNvSpPr/>
            <p:nvPr/>
          </p:nvSpPr>
          <p:spPr>
            <a:xfrm rot="5400000">
              <a:off x="-95087" y="95085"/>
              <a:ext cx="1378763" cy="118858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25" name="等腰三角形 24"/>
            <p:cNvSpPr/>
            <p:nvPr/>
          </p:nvSpPr>
          <p:spPr>
            <a:xfrm rot="16200000">
              <a:off x="-95085" y="802592"/>
              <a:ext cx="1378763" cy="118858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26" name="等腰三角形 25"/>
            <p:cNvSpPr/>
            <p:nvPr/>
          </p:nvSpPr>
          <p:spPr>
            <a:xfrm rot="5400000">
              <a:off x="-95087" y="1510099"/>
              <a:ext cx="1378763" cy="1188589"/>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27" name="等腰三角形 26"/>
            <p:cNvSpPr/>
            <p:nvPr/>
          </p:nvSpPr>
          <p:spPr>
            <a:xfrm rot="16200000">
              <a:off x="1117298" y="95087"/>
              <a:ext cx="1378763" cy="1188589"/>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28" name="等腰三角形 27"/>
            <p:cNvSpPr/>
            <p:nvPr/>
          </p:nvSpPr>
          <p:spPr>
            <a:xfrm rot="5400000">
              <a:off x="1110008" y="802592"/>
              <a:ext cx="1378763" cy="1188589"/>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29" name="等腰三角形 28"/>
            <p:cNvSpPr/>
            <p:nvPr/>
          </p:nvSpPr>
          <p:spPr>
            <a:xfrm rot="16200000">
              <a:off x="1111740" y="1510101"/>
              <a:ext cx="1378763" cy="1188589"/>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30" name="等腰三角形 29"/>
            <p:cNvSpPr/>
            <p:nvPr/>
          </p:nvSpPr>
          <p:spPr>
            <a:xfrm rot="5400000">
              <a:off x="2329680" y="95085"/>
              <a:ext cx="1378763" cy="1188589"/>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31" name="等腰三角形 30"/>
            <p:cNvSpPr/>
            <p:nvPr/>
          </p:nvSpPr>
          <p:spPr>
            <a:xfrm rot="5400000">
              <a:off x="1110245" y="2217610"/>
              <a:ext cx="1378763" cy="1188589"/>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32" name="等腰三角形 31"/>
            <p:cNvSpPr/>
            <p:nvPr/>
          </p:nvSpPr>
          <p:spPr>
            <a:xfrm rot="16200000">
              <a:off x="2329680" y="802591"/>
              <a:ext cx="1378763" cy="1188589"/>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33" name="等腰三角形 32"/>
            <p:cNvSpPr/>
            <p:nvPr/>
          </p:nvSpPr>
          <p:spPr>
            <a:xfrm rot="5400000">
              <a:off x="3534775" y="802591"/>
              <a:ext cx="1378763" cy="1188589"/>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grpSp>
      <p:grpSp>
        <p:nvGrpSpPr>
          <p:cNvPr id="41" name="组合 40"/>
          <p:cNvGrpSpPr/>
          <p:nvPr/>
        </p:nvGrpSpPr>
        <p:grpSpPr>
          <a:xfrm>
            <a:off x="0" y="6718300"/>
            <a:ext cx="12200197" cy="139699"/>
            <a:chOff x="234017" y="5975409"/>
            <a:chExt cx="13144500" cy="404812"/>
          </a:xfrm>
        </p:grpSpPr>
        <p:sp>
          <p:nvSpPr>
            <p:cNvPr id="35" name="矩形 34"/>
            <p:cNvSpPr/>
            <p:nvPr/>
          </p:nvSpPr>
          <p:spPr>
            <a:xfrm>
              <a:off x="234017" y="5975409"/>
              <a:ext cx="2190750" cy="4048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36" name="矩形 35"/>
            <p:cNvSpPr/>
            <p:nvPr/>
          </p:nvSpPr>
          <p:spPr>
            <a:xfrm>
              <a:off x="2424767" y="5975409"/>
              <a:ext cx="2190750" cy="404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37" name="矩形 36"/>
            <p:cNvSpPr/>
            <p:nvPr/>
          </p:nvSpPr>
          <p:spPr>
            <a:xfrm>
              <a:off x="4615517" y="5975409"/>
              <a:ext cx="2190750" cy="4048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38" name="矩形 37"/>
            <p:cNvSpPr/>
            <p:nvPr/>
          </p:nvSpPr>
          <p:spPr>
            <a:xfrm>
              <a:off x="8997017" y="5975409"/>
              <a:ext cx="2190750" cy="4048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39" name="矩形 38"/>
            <p:cNvSpPr/>
            <p:nvPr/>
          </p:nvSpPr>
          <p:spPr>
            <a:xfrm>
              <a:off x="6806268" y="5975409"/>
              <a:ext cx="2190750" cy="4048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40" name="矩形 39"/>
            <p:cNvSpPr/>
            <p:nvPr/>
          </p:nvSpPr>
          <p:spPr>
            <a:xfrm>
              <a:off x="11187767" y="5975409"/>
              <a:ext cx="2190750" cy="4048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grpSp>
      <p:sp>
        <p:nvSpPr>
          <p:cNvPr id="2" name="文本框 1"/>
          <p:cNvSpPr txBox="1"/>
          <p:nvPr/>
        </p:nvSpPr>
        <p:spPr>
          <a:xfrm>
            <a:off x="5443020" y="3441758"/>
            <a:ext cx="5243730" cy="1508105"/>
          </a:xfrm>
          <a:prstGeom prst="rect">
            <a:avLst/>
          </a:prstGeom>
          <a:noFill/>
        </p:spPr>
        <p:txBody>
          <a:bodyPr wrap="square" rtlCol="0">
            <a:spAutoFit/>
          </a:bodyPr>
          <a:lstStyle/>
          <a:p>
            <a:r>
              <a:rPr lang="en-US" altLang="zh-CN" sz="6000" dirty="0">
                <a:solidFill>
                  <a:schemeClr val="accent1"/>
                </a:solidFill>
                <a:latin typeface="微软雅黑" panose="020B0503020204020204" charset="-122"/>
                <a:ea typeface="微软雅黑" panose="020B0503020204020204" charset="-122"/>
                <a:cs typeface="微软雅黑" panose="020B0503020204020204" charset="-122"/>
              </a:rPr>
              <a:t>T</a:t>
            </a:r>
            <a:r>
              <a:rPr lang="en-US" altLang="zh-CN" sz="6000" dirty="0">
                <a:solidFill>
                  <a:schemeClr val="accent2"/>
                </a:solidFill>
                <a:latin typeface="微软雅黑" panose="020B0503020204020204" charset="-122"/>
                <a:ea typeface="微软雅黑" panose="020B0503020204020204" charset="-122"/>
                <a:cs typeface="微软雅黑" panose="020B0503020204020204" charset="-122"/>
              </a:rPr>
              <a:t>H</a:t>
            </a:r>
            <a:r>
              <a:rPr lang="en-US" altLang="zh-CN" sz="6000" dirty="0">
                <a:solidFill>
                  <a:schemeClr val="accent3"/>
                </a:solidFill>
                <a:latin typeface="微软雅黑" panose="020B0503020204020204" charset="-122"/>
                <a:ea typeface="微软雅黑" panose="020B0503020204020204" charset="-122"/>
                <a:cs typeface="微软雅黑" panose="020B0503020204020204" charset="-122"/>
              </a:rPr>
              <a:t>A</a:t>
            </a:r>
            <a:r>
              <a:rPr lang="en-US" altLang="zh-CN" sz="6000" dirty="0">
                <a:solidFill>
                  <a:schemeClr val="accent4"/>
                </a:solidFill>
                <a:latin typeface="微软雅黑" panose="020B0503020204020204" charset="-122"/>
                <a:ea typeface="微软雅黑" panose="020B0503020204020204" charset="-122"/>
                <a:cs typeface="微软雅黑" panose="020B0503020204020204" charset="-122"/>
              </a:rPr>
              <a:t>N</a:t>
            </a:r>
            <a:r>
              <a:rPr lang="en-US" altLang="zh-CN" sz="6000" dirty="0">
                <a:solidFill>
                  <a:schemeClr val="accent5"/>
                </a:solidFill>
                <a:latin typeface="微软雅黑" panose="020B0503020204020204" charset="-122"/>
                <a:ea typeface="微软雅黑" panose="020B0503020204020204" charset="-122"/>
                <a:cs typeface="微软雅黑" panose="020B0503020204020204" charset="-122"/>
              </a:rPr>
              <a:t>K</a:t>
            </a:r>
            <a:r>
              <a:rPr lang="en-US" altLang="zh-CN" sz="6000" dirty="0">
                <a:solidFill>
                  <a:schemeClr val="accent6"/>
                </a:solidFill>
                <a:latin typeface="微软雅黑" panose="020B0503020204020204" charset="-122"/>
                <a:ea typeface="微软雅黑" panose="020B0503020204020204" charset="-122"/>
                <a:cs typeface="微软雅黑" panose="020B0503020204020204" charset="-122"/>
              </a:rPr>
              <a:t>S</a:t>
            </a:r>
          </a:p>
          <a:p>
            <a:r>
              <a:rPr lang="en-US" altLang="zh-CN" sz="32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FORYOUR WATCHING!</a:t>
            </a:r>
            <a:endParaRPr lang="zh-CN" altLang="en-US" sz="32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nvSpPr>
        <p:spPr>
          <a:xfrm>
            <a:off x="6223000" y="1200150"/>
            <a:ext cx="4018915" cy="461665"/>
          </a:xfrm>
          <a:prstGeom prst="rect">
            <a:avLst/>
          </a:prstGeom>
          <a:noFill/>
        </p:spPr>
        <p:txBody>
          <a:bodyPr wrap="square" rtlCol="0">
            <a:spAutoFit/>
          </a:bodyPr>
          <a:lstStyle/>
          <a:p>
            <a:r>
              <a:rPr lang="zh-CN" altLang="en-US" sz="2400" dirty="0">
                <a:solidFill>
                  <a:schemeClr val="accent3"/>
                </a:solidFill>
                <a:latin typeface="微软雅黑" panose="020B0503020204020204" charset="-122"/>
                <a:ea typeface="微软雅黑" panose="020B0503020204020204" charset="-122"/>
                <a:cs typeface="微软雅黑" panose="020B0503020204020204" charset="-122"/>
              </a:rPr>
              <a:t>电话拨号音的处理</a:t>
            </a:r>
            <a:endParaRPr lang="en-US" altLang="zh-CN" sz="2400" dirty="0">
              <a:solidFill>
                <a:schemeClr val="bg1">
                  <a:lumMod val="65000"/>
                </a:schemeClr>
              </a:solidFill>
              <a:latin typeface="微软雅黑" panose="020B0503020204020204" charset="-122"/>
              <a:ea typeface="微软雅黑" panose="020B0503020204020204" charset="-122"/>
              <a:cs typeface="微软雅黑" panose="020B0503020204020204" charset="-122"/>
            </a:endParaRPr>
          </a:p>
        </p:txBody>
      </p:sp>
      <p:sp>
        <p:nvSpPr>
          <p:cNvPr id="5" name="KSO_Shape"/>
          <p:cNvSpPr/>
          <p:nvPr/>
        </p:nvSpPr>
        <p:spPr bwMode="auto">
          <a:xfrm>
            <a:off x="5546190" y="1018585"/>
            <a:ext cx="637514" cy="720352"/>
          </a:xfrm>
          <a:custGeom>
            <a:avLst/>
            <a:gdLst>
              <a:gd name="T0" fmla="*/ 2147483646 w 4313"/>
              <a:gd name="T1" fmla="*/ 0 h 4874"/>
              <a:gd name="T2" fmla="*/ 2147483646 w 4313"/>
              <a:gd name="T3" fmla="*/ 2147483646 h 4874"/>
              <a:gd name="T4" fmla="*/ 2147483646 w 4313"/>
              <a:gd name="T5" fmla="*/ 2147483646 h 4874"/>
              <a:gd name="T6" fmla="*/ 2147483646 w 4313"/>
              <a:gd name="T7" fmla="*/ 2147483646 h 4874"/>
              <a:gd name="T8" fmla="*/ 2147483646 w 4313"/>
              <a:gd name="T9" fmla="*/ 0 h 4874"/>
              <a:gd name="T10" fmla="*/ 0 w 4313"/>
              <a:gd name="T11" fmla="*/ 2147483646 h 4874"/>
              <a:gd name="T12" fmla="*/ 2147483646 w 4313"/>
              <a:gd name="T13" fmla="*/ 2147483646 h 4874"/>
              <a:gd name="T14" fmla="*/ 2147483646 w 4313"/>
              <a:gd name="T15" fmla="*/ 2147483646 h 4874"/>
              <a:gd name="T16" fmla="*/ 0 w 4313"/>
              <a:gd name="T17" fmla="*/ 2147483646 h 4874"/>
              <a:gd name="T18" fmla="*/ 0 w 4313"/>
              <a:gd name="T19" fmla="*/ 2147483646 h 4874"/>
              <a:gd name="T20" fmla="*/ 2147483646 w 4313"/>
              <a:gd name="T21" fmla="*/ 2147483646 h 4874"/>
              <a:gd name="T22" fmla="*/ 2147483646 w 4313"/>
              <a:gd name="T23" fmla="*/ 2147483646 h 4874"/>
              <a:gd name="T24" fmla="*/ 2147483646 w 4313"/>
              <a:gd name="T25" fmla="*/ 2147483646 h 4874"/>
              <a:gd name="T26" fmla="*/ 2147483646 w 4313"/>
              <a:gd name="T27" fmla="*/ 2147483646 h 4874"/>
              <a:gd name="T28" fmla="*/ 2147483646 w 4313"/>
              <a:gd name="T29" fmla="*/ 2147483646 h 48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313" h="4874">
                <a:moveTo>
                  <a:pt x="2156" y="0"/>
                </a:moveTo>
                <a:lnTo>
                  <a:pt x="190" y="1135"/>
                </a:lnTo>
                <a:lnTo>
                  <a:pt x="2170" y="2278"/>
                </a:lnTo>
                <a:lnTo>
                  <a:pt x="4136" y="1143"/>
                </a:lnTo>
                <a:lnTo>
                  <a:pt x="2156" y="0"/>
                </a:lnTo>
                <a:close/>
                <a:moveTo>
                  <a:pt x="0" y="3735"/>
                </a:moveTo>
                <a:lnTo>
                  <a:pt x="1973" y="4874"/>
                </a:lnTo>
                <a:lnTo>
                  <a:pt x="1973" y="2589"/>
                </a:lnTo>
                <a:lnTo>
                  <a:pt x="0" y="1450"/>
                </a:lnTo>
                <a:lnTo>
                  <a:pt x="0" y="3735"/>
                </a:lnTo>
                <a:close/>
                <a:moveTo>
                  <a:pt x="2341" y="2604"/>
                </a:moveTo>
                <a:lnTo>
                  <a:pt x="2341" y="4874"/>
                </a:lnTo>
                <a:lnTo>
                  <a:pt x="4313" y="3735"/>
                </a:lnTo>
                <a:lnTo>
                  <a:pt x="4313" y="1465"/>
                </a:lnTo>
                <a:lnTo>
                  <a:pt x="2341" y="2604"/>
                </a:lnTo>
                <a:close/>
              </a:path>
            </a:pathLst>
          </a:custGeom>
          <a:solidFill>
            <a:schemeClr val="accent3"/>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
        <p:nvSpPr>
          <p:cNvPr id="23" name="矩形 22"/>
          <p:cNvSpPr/>
          <p:nvPr>
            <p:custDataLst>
              <p:tags r:id="rId1"/>
            </p:custDataLst>
          </p:nvPr>
        </p:nvSpPr>
        <p:spPr>
          <a:xfrm>
            <a:off x="0" y="6443524"/>
            <a:ext cx="4876006" cy="271145"/>
          </a:xfrm>
          <a:prstGeom prst="rect">
            <a:avLst/>
          </a:prstGeom>
        </p:spPr>
        <p:txBody>
          <a:bodyPr wrap="square">
            <a:spAutoFit/>
          </a:bodyPr>
          <a:lstStyle/>
          <a:p>
            <a:r>
              <a:rPr lang="zh-CN" altLang="en-US" sz="1100" b="0" dirty="0">
                <a:latin typeface="+mj-ea"/>
                <a:ea typeface="+mj-ea"/>
              </a:rPr>
              <a:t> </a:t>
            </a:r>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p:cNvGrpSpPr/>
          <p:nvPr/>
        </p:nvGrpSpPr>
        <p:grpSpPr>
          <a:xfrm>
            <a:off x="5490133" y="2321737"/>
            <a:ext cx="5224189" cy="707886"/>
            <a:chOff x="4849178" y="1625999"/>
            <a:chExt cx="5224189" cy="707886"/>
          </a:xfrm>
        </p:grpSpPr>
        <p:sp>
          <p:nvSpPr>
            <p:cNvPr id="54" name="等腰三角形 53"/>
            <p:cNvSpPr/>
            <p:nvPr/>
          </p:nvSpPr>
          <p:spPr>
            <a:xfrm rot="5400000">
              <a:off x="5666858" y="1872452"/>
              <a:ext cx="249378" cy="21498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55" name="文本框 54"/>
            <p:cNvSpPr txBox="1"/>
            <p:nvPr/>
          </p:nvSpPr>
          <p:spPr>
            <a:xfrm>
              <a:off x="4849178" y="1625999"/>
              <a:ext cx="826021" cy="707886"/>
            </a:xfrm>
            <a:prstGeom prst="rect">
              <a:avLst/>
            </a:prstGeom>
            <a:noFill/>
          </p:spPr>
          <p:txBody>
            <a:bodyPr wrap="square" rtlCol="0">
              <a:spAutoFit/>
            </a:bodyPr>
            <a:lstStyle/>
            <a:p>
              <a:r>
                <a:rPr lang="en-US" altLang="zh-CN" sz="4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01</a:t>
              </a:r>
              <a:endParaRPr lang="zh-CN" altLang="en-US" sz="4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56" name="文本框 55"/>
            <p:cNvSpPr txBox="1"/>
            <p:nvPr/>
          </p:nvSpPr>
          <p:spPr>
            <a:xfrm flipH="1">
              <a:off x="5947344" y="1702943"/>
              <a:ext cx="4126023" cy="553998"/>
            </a:xfrm>
            <a:prstGeom prst="rect">
              <a:avLst/>
            </a:prstGeom>
            <a:noFill/>
          </p:spPr>
          <p:txBody>
            <a:bodyPr wrap="square" rtlCol="0">
              <a:spAutoFit/>
            </a:bodyPr>
            <a:lstStyle/>
            <a:p>
              <a:r>
                <a:rPr lang="zh-CN" altLang="en-US"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研究语法与实现流程</a:t>
              </a:r>
            </a:p>
            <a:p>
              <a:r>
                <a:rPr lang="zh-CN" altLang="en-US" sz="12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学习</a:t>
              </a:r>
              <a:r>
                <a:rPr lang="en-US" altLang="zh-CN" sz="1200" dirty="0" err="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matlab</a:t>
              </a:r>
              <a:r>
                <a:rPr lang="zh-CN" altLang="en-US" sz="12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操作方法、确定流程步骤</a:t>
              </a:r>
            </a:p>
          </p:txBody>
        </p:sp>
      </p:grpSp>
      <p:sp>
        <p:nvSpPr>
          <p:cNvPr id="69" name="文本框 68"/>
          <p:cNvSpPr txBox="1"/>
          <p:nvPr/>
        </p:nvSpPr>
        <p:spPr>
          <a:xfrm>
            <a:off x="1285113" y="2502443"/>
            <a:ext cx="3167697" cy="707886"/>
          </a:xfrm>
          <a:prstGeom prst="rect">
            <a:avLst/>
          </a:prstGeom>
          <a:noFill/>
        </p:spPr>
        <p:txBody>
          <a:bodyPr wrap="square" rtlCol="0">
            <a:spAutoFit/>
          </a:bodyPr>
          <a:lstStyle/>
          <a:p>
            <a:pPr algn="r"/>
            <a:r>
              <a:rPr lang="zh-CN" altLang="en-US" sz="4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包括内容</a:t>
            </a:r>
          </a:p>
        </p:txBody>
      </p:sp>
      <p:grpSp>
        <p:nvGrpSpPr>
          <p:cNvPr id="82" name="组合 81"/>
          <p:cNvGrpSpPr/>
          <p:nvPr/>
        </p:nvGrpSpPr>
        <p:grpSpPr>
          <a:xfrm>
            <a:off x="5490133" y="3191952"/>
            <a:ext cx="5224189" cy="707886"/>
            <a:chOff x="4849178" y="1625999"/>
            <a:chExt cx="5224189" cy="707886"/>
          </a:xfrm>
        </p:grpSpPr>
        <p:sp>
          <p:nvSpPr>
            <p:cNvPr id="83" name="等腰三角形 82"/>
            <p:cNvSpPr/>
            <p:nvPr/>
          </p:nvSpPr>
          <p:spPr>
            <a:xfrm rot="5400000">
              <a:off x="5666858" y="1872452"/>
              <a:ext cx="249378" cy="21498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84" name="文本框 83"/>
            <p:cNvSpPr txBox="1"/>
            <p:nvPr/>
          </p:nvSpPr>
          <p:spPr>
            <a:xfrm>
              <a:off x="4849178" y="1625999"/>
              <a:ext cx="826021" cy="707886"/>
            </a:xfrm>
            <a:prstGeom prst="rect">
              <a:avLst/>
            </a:prstGeom>
            <a:noFill/>
          </p:spPr>
          <p:txBody>
            <a:bodyPr wrap="square" rtlCol="0">
              <a:spAutoFit/>
            </a:bodyPr>
            <a:lstStyle/>
            <a:p>
              <a:r>
                <a:rPr lang="en-US" altLang="zh-CN" sz="4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02</a:t>
              </a:r>
              <a:endParaRPr lang="zh-CN" altLang="en-US" sz="4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85" name="文本框 84"/>
            <p:cNvSpPr txBox="1"/>
            <p:nvPr/>
          </p:nvSpPr>
          <p:spPr>
            <a:xfrm flipH="1">
              <a:off x="5947344" y="1795276"/>
              <a:ext cx="4126023" cy="369332"/>
            </a:xfrm>
            <a:prstGeom prst="rect">
              <a:avLst/>
            </a:prstGeom>
            <a:noFill/>
          </p:spPr>
          <p:txBody>
            <a:bodyPr wrap="square" rtlCol="0">
              <a:spAutoFit/>
            </a:bodyPr>
            <a:lstStyle/>
            <a:p>
              <a:r>
                <a:rPr lang="zh-CN" altLang="en-US"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优化与待优化</a:t>
              </a:r>
              <a:endParaRPr lang="en-US" altLang="zh-CN"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flipH="1">
            <a:off x="7903227" y="4175577"/>
            <a:ext cx="3809348" cy="784830"/>
          </a:xfrm>
          <a:prstGeom prst="rect">
            <a:avLst/>
          </a:prstGeom>
          <a:noFill/>
        </p:spPr>
        <p:txBody>
          <a:bodyPr wrap="square" rtlCol="0">
            <a:spAutoFit/>
          </a:bodyPr>
          <a:lstStyle/>
          <a:p>
            <a:pPr>
              <a:spcBef>
                <a:spcPts val="600"/>
              </a:spcBef>
            </a:pPr>
            <a:r>
              <a:rPr lang="zh-CN" altLang="en-US" sz="2800" dirty="0">
                <a:solidFill>
                  <a:schemeClr val="accent1"/>
                </a:solidFill>
                <a:latin typeface="微软雅黑" panose="020B0503020204020204" charset="-122"/>
                <a:ea typeface="微软雅黑" panose="020B0503020204020204" charset="-122"/>
                <a:cs typeface="微软雅黑" panose="020B0503020204020204" charset="-122"/>
              </a:rPr>
              <a:t>研究语法与实现流程</a:t>
            </a:r>
            <a:endParaRPr lang="en-US" altLang="zh-CN" sz="2800" dirty="0">
              <a:solidFill>
                <a:schemeClr val="accent1"/>
              </a:solidFill>
              <a:latin typeface="微软雅黑" panose="020B0503020204020204" charset="-122"/>
              <a:ea typeface="微软雅黑" panose="020B0503020204020204" charset="-122"/>
              <a:cs typeface="微软雅黑" panose="020B0503020204020204" charset="-122"/>
            </a:endParaRPr>
          </a:p>
          <a:p>
            <a:pPr>
              <a:spcBef>
                <a:spcPts val="600"/>
              </a:spcBef>
            </a:pPr>
            <a:r>
              <a:rPr lang="zh-CN" altLang="en-US" sz="12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学习</a:t>
            </a:r>
            <a:r>
              <a:rPr lang="en-US" altLang="zh-CN" sz="1200" dirty="0" err="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matlab</a:t>
            </a:r>
            <a:r>
              <a:rPr lang="zh-CN" altLang="en-US" sz="12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操作方法、确定流程步骤</a:t>
            </a:r>
            <a:endParaRPr lang="en-US" altLang="zh-CN" sz="12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nvSpPr>
        <p:spPr>
          <a:xfrm>
            <a:off x="5038602" y="3798550"/>
            <a:ext cx="2743200" cy="2092881"/>
          </a:xfrm>
          <a:prstGeom prst="rect">
            <a:avLst/>
          </a:prstGeom>
          <a:noFill/>
        </p:spPr>
        <p:txBody>
          <a:bodyPr wrap="square" rtlCol="0">
            <a:spAutoFit/>
          </a:bodyPr>
          <a:lstStyle/>
          <a:p>
            <a:pPr algn="ctr"/>
            <a:r>
              <a:rPr lang="en-US" altLang="zh-CN" sz="13000" dirty="0">
                <a:solidFill>
                  <a:schemeClr val="bg1">
                    <a:lumMod val="75000"/>
                  </a:schemeClr>
                </a:solidFill>
                <a:latin typeface="微软雅黑" panose="020B0503020204020204" charset="-122"/>
                <a:ea typeface="微软雅黑" panose="020B0503020204020204" charset="-122"/>
                <a:cs typeface="微软雅黑" panose="020B0503020204020204" charset="-122"/>
              </a:rPr>
              <a:t>01</a:t>
            </a:r>
            <a:endParaRPr lang="zh-CN" altLang="en-US" sz="13000" dirty="0">
              <a:solidFill>
                <a:schemeClr val="bg1">
                  <a:lumMod val="75000"/>
                </a:schemeClr>
              </a:solidFill>
              <a:latin typeface="微软雅黑" panose="020B0503020204020204" charset="-122"/>
              <a:ea typeface="微软雅黑" panose="020B0503020204020204" charset="-122"/>
              <a:cs typeface="微软雅黑" panose="020B0503020204020204" charset="-122"/>
            </a:endParaRPr>
          </a:p>
        </p:txBody>
      </p:sp>
      <p:sp>
        <p:nvSpPr>
          <p:cNvPr id="40" name="等腰三角形 39"/>
          <p:cNvSpPr/>
          <p:nvPr/>
        </p:nvSpPr>
        <p:spPr>
          <a:xfrm rot="5400000">
            <a:off x="7566910" y="4326309"/>
            <a:ext cx="249378" cy="21498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16" name="矩形 15"/>
          <p:cNvSpPr/>
          <p:nvPr>
            <p:custDataLst>
              <p:tags r:id="rId1"/>
            </p:custDataLst>
          </p:nvPr>
        </p:nvSpPr>
        <p:spPr>
          <a:xfrm>
            <a:off x="0" y="6443524"/>
            <a:ext cx="4876006" cy="271145"/>
          </a:xfrm>
          <a:prstGeom prst="rect">
            <a:avLst/>
          </a:prstGeom>
        </p:spPr>
        <p:txBody>
          <a:bodyPr wrap="square">
            <a:spAutoFit/>
          </a:bodyPr>
          <a:lstStyle/>
          <a:p>
            <a:r>
              <a:rPr lang="zh-CN" altLang="en-US" sz="1100" b="0" dirty="0">
                <a:latin typeface="+mj-ea"/>
                <a:ea typeface="+mj-ea"/>
              </a:rPr>
              <a:t> </a:t>
            </a:r>
          </a:p>
        </p:txBody>
      </p:sp>
      <p:grpSp>
        <p:nvGrpSpPr>
          <p:cNvPr id="17" name="组合 16"/>
          <p:cNvGrpSpPr/>
          <p:nvPr/>
        </p:nvGrpSpPr>
        <p:grpSpPr>
          <a:xfrm>
            <a:off x="0" y="-3"/>
            <a:ext cx="7697488" cy="5604389"/>
            <a:chOff x="0" y="-2"/>
            <a:chExt cx="4808931" cy="3501288"/>
          </a:xfrm>
          <a:blipFill>
            <a:blip r:embed="rId4"/>
            <a:srcRect/>
            <a:stretch>
              <a:fillRect/>
            </a:stretch>
          </a:blipFill>
        </p:grpSpPr>
        <p:sp>
          <p:nvSpPr>
            <p:cNvPr id="18" name="等腰三角形 17"/>
            <p:cNvSpPr/>
            <p:nvPr/>
          </p:nvSpPr>
          <p:spPr>
            <a:xfrm rot="5400000">
              <a:off x="-95087" y="95085"/>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19" name="等腰三角形 18"/>
            <p:cNvSpPr/>
            <p:nvPr/>
          </p:nvSpPr>
          <p:spPr>
            <a:xfrm rot="16200000">
              <a:off x="-95085" y="802592"/>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21" name="等腰三角形 20"/>
            <p:cNvSpPr/>
            <p:nvPr/>
          </p:nvSpPr>
          <p:spPr>
            <a:xfrm rot="5400000">
              <a:off x="-95087" y="1510099"/>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22" name="等腰三角形 21"/>
            <p:cNvSpPr/>
            <p:nvPr/>
          </p:nvSpPr>
          <p:spPr>
            <a:xfrm rot="16200000">
              <a:off x="1117298" y="95087"/>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23" name="等腰三角形 22"/>
            <p:cNvSpPr/>
            <p:nvPr/>
          </p:nvSpPr>
          <p:spPr>
            <a:xfrm rot="5400000">
              <a:off x="1110008" y="802592"/>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24" name="等腰三角形 23"/>
            <p:cNvSpPr/>
            <p:nvPr/>
          </p:nvSpPr>
          <p:spPr>
            <a:xfrm rot="16200000">
              <a:off x="1111740" y="1510101"/>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25" name="等腰三角形 24"/>
            <p:cNvSpPr/>
            <p:nvPr/>
          </p:nvSpPr>
          <p:spPr>
            <a:xfrm rot="5400000">
              <a:off x="2320159" y="95085"/>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26" name="等腰三角形 25"/>
            <p:cNvSpPr/>
            <p:nvPr/>
          </p:nvSpPr>
          <p:spPr>
            <a:xfrm rot="5400000">
              <a:off x="1110245" y="2217610"/>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27" name="等腰三角形 26"/>
            <p:cNvSpPr/>
            <p:nvPr/>
          </p:nvSpPr>
          <p:spPr>
            <a:xfrm rot="16200000">
              <a:off x="2320159" y="802591"/>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28" name="等腰三角形 27"/>
            <p:cNvSpPr/>
            <p:nvPr/>
          </p:nvSpPr>
          <p:spPr>
            <a:xfrm rot="5400000">
              <a:off x="3525255" y="802591"/>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6" y="467572"/>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实现流程</a:t>
            </a:r>
            <a:endParaRPr lang="en-US" altLang="zh-CN" sz="2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6" name="矩形 5"/>
          <p:cNvSpPr/>
          <p:nvPr/>
        </p:nvSpPr>
        <p:spPr>
          <a:xfrm>
            <a:off x="0" y="1614940"/>
            <a:ext cx="12192000" cy="4306890"/>
          </a:xfrm>
          <a:prstGeom prst="rect">
            <a:avLst/>
          </a:prstGeom>
          <a:blipFill>
            <a:blip r:embed="rId4"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7" name="矩形 6"/>
          <p:cNvSpPr/>
          <p:nvPr/>
        </p:nvSpPr>
        <p:spPr>
          <a:xfrm>
            <a:off x="0" y="1614940"/>
            <a:ext cx="12192000" cy="4306890"/>
          </a:xfrm>
          <a:prstGeom prst="rect">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8" name="矩形 7"/>
          <p:cNvSpPr/>
          <p:nvPr/>
        </p:nvSpPr>
        <p:spPr>
          <a:xfrm>
            <a:off x="-24060" y="1614940"/>
            <a:ext cx="3036381" cy="21534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9" name="矩形 8"/>
          <p:cNvSpPr/>
          <p:nvPr/>
        </p:nvSpPr>
        <p:spPr>
          <a:xfrm>
            <a:off x="6103746" y="1614940"/>
            <a:ext cx="3036381" cy="21534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10" name="矩形 9"/>
          <p:cNvSpPr/>
          <p:nvPr/>
        </p:nvSpPr>
        <p:spPr>
          <a:xfrm>
            <a:off x="3051873" y="3768385"/>
            <a:ext cx="3036381" cy="21534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zh-CN" altLang="en-US" dirty="0">
                <a:solidFill>
                  <a:schemeClr val="bg1"/>
                </a:solidFill>
                <a:latin typeface="微软雅黑" panose="020B0503020204020204" charset="-122"/>
                <a:ea typeface="微软雅黑" panose="020B0503020204020204" charset="-122"/>
                <a:cs typeface="微软雅黑" panose="020B0503020204020204" charset="-122"/>
              </a:rPr>
              <a:t>由于录音是规律且杂音较小，故我们的思路从分帧到分割，采用切片函数</a:t>
            </a:r>
            <a:endParaRPr lang="en-US" altLang="zh-CN"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1" name="矩形 10"/>
          <p:cNvSpPr/>
          <p:nvPr/>
        </p:nvSpPr>
        <p:spPr>
          <a:xfrm>
            <a:off x="9155619" y="3768385"/>
            <a:ext cx="3036381" cy="21534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12" name="矩形 11"/>
          <p:cNvSpPr/>
          <p:nvPr/>
        </p:nvSpPr>
        <p:spPr>
          <a:xfrm>
            <a:off x="3497077" y="1966442"/>
            <a:ext cx="2145972" cy="1323439"/>
          </a:xfrm>
          <a:prstGeom prst="rect">
            <a:avLst/>
          </a:prstGeom>
        </p:spPr>
        <p:txBody>
          <a:bodyPr wrap="none">
            <a:spAutoFit/>
          </a:bodyPr>
          <a:lstStyle/>
          <a:p>
            <a:pPr algn="ctr"/>
            <a:r>
              <a:rPr lang="en-US" altLang="zh-CN" sz="8000" dirty="0">
                <a:solidFill>
                  <a:schemeClr val="bg1"/>
                </a:solidFill>
                <a:latin typeface="微软雅黑" panose="020B0503020204020204" charset="-122"/>
                <a:ea typeface="微软雅黑" panose="020B0503020204020204" charset="-122"/>
                <a:cs typeface="微软雅黑" panose="020B0503020204020204" charset="-122"/>
              </a:rPr>
              <a:t>2.fft</a:t>
            </a:r>
          </a:p>
        </p:txBody>
      </p:sp>
      <p:sp>
        <p:nvSpPr>
          <p:cNvPr id="13" name="等腰三角形 12"/>
          <p:cNvSpPr/>
          <p:nvPr/>
        </p:nvSpPr>
        <p:spPr>
          <a:xfrm rot="16200000">
            <a:off x="2797994" y="2619971"/>
            <a:ext cx="333393" cy="14338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14" name="等腰三角形 13"/>
          <p:cNvSpPr/>
          <p:nvPr/>
        </p:nvSpPr>
        <p:spPr>
          <a:xfrm rot="5400000">
            <a:off x="2956867" y="4773416"/>
            <a:ext cx="333393" cy="14338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15" name="等腰三角形 14"/>
          <p:cNvSpPr/>
          <p:nvPr/>
        </p:nvSpPr>
        <p:spPr>
          <a:xfrm rot="16200000">
            <a:off x="8901740" y="2619970"/>
            <a:ext cx="333393" cy="14338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16" name="等腰三角形 15"/>
          <p:cNvSpPr/>
          <p:nvPr/>
        </p:nvSpPr>
        <p:spPr>
          <a:xfrm rot="5400000">
            <a:off x="9060613" y="4773416"/>
            <a:ext cx="333393" cy="14338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17" name="矩形 16"/>
          <p:cNvSpPr/>
          <p:nvPr/>
        </p:nvSpPr>
        <p:spPr>
          <a:xfrm>
            <a:off x="9555555" y="1966441"/>
            <a:ext cx="2236511" cy="1323439"/>
          </a:xfrm>
          <a:prstGeom prst="rect">
            <a:avLst/>
          </a:prstGeom>
        </p:spPr>
        <p:txBody>
          <a:bodyPr wrap="none">
            <a:spAutoFit/>
          </a:bodyPr>
          <a:lstStyle/>
          <a:p>
            <a:pPr algn="ctr"/>
            <a:r>
              <a:rPr lang="zh-CN" altLang="en-US" sz="8000" dirty="0">
                <a:solidFill>
                  <a:schemeClr val="bg1"/>
                </a:solidFill>
                <a:latin typeface="微软雅黑" panose="020B0503020204020204" charset="-122"/>
                <a:ea typeface="微软雅黑" panose="020B0503020204020204" charset="-122"/>
                <a:cs typeface="微软雅黑" panose="020B0503020204020204" charset="-122"/>
              </a:rPr>
              <a:t>匹配</a:t>
            </a:r>
            <a:endParaRPr lang="en-US" altLang="zh-CN" sz="80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8" name="矩形 17"/>
          <p:cNvSpPr/>
          <p:nvPr/>
        </p:nvSpPr>
        <p:spPr>
          <a:xfrm>
            <a:off x="-24060" y="4127114"/>
            <a:ext cx="3084499" cy="1323439"/>
          </a:xfrm>
          <a:prstGeom prst="rect">
            <a:avLst/>
          </a:prstGeom>
        </p:spPr>
        <p:txBody>
          <a:bodyPr wrap="none">
            <a:spAutoFit/>
          </a:bodyPr>
          <a:lstStyle/>
          <a:p>
            <a:pPr algn="ctr"/>
            <a:r>
              <a:rPr lang="en-US" altLang="zh-CN" sz="8000" dirty="0">
                <a:solidFill>
                  <a:schemeClr val="bg1"/>
                </a:solidFill>
                <a:latin typeface="微软雅黑" panose="020B0503020204020204" charset="-122"/>
                <a:ea typeface="微软雅黑" panose="020B0503020204020204" charset="-122"/>
                <a:cs typeface="微软雅黑" panose="020B0503020204020204" charset="-122"/>
              </a:rPr>
              <a:t>1.</a:t>
            </a:r>
            <a:r>
              <a:rPr lang="zh-CN" altLang="en-US" sz="8000" dirty="0">
                <a:solidFill>
                  <a:schemeClr val="bg1"/>
                </a:solidFill>
                <a:latin typeface="微软雅黑" panose="020B0503020204020204" charset="-122"/>
                <a:ea typeface="微软雅黑" panose="020B0503020204020204" charset="-122"/>
                <a:cs typeface="微软雅黑" panose="020B0503020204020204" charset="-122"/>
              </a:rPr>
              <a:t>分帧</a:t>
            </a:r>
            <a:endParaRPr lang="en-US" altLang="zh-CN" sz="80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9" name="矩形 18"/>
          <p:cNvSpPr/>
          <p:nvPr/>
        </p:nvSpPr>
        <p:spPr>
          <a:xfrm>
            <a:off x="6036568" y="3819337"/>
            <a:ext cx="3262432" cy="1938992"/>
          </a:xfrm>
          <a:prstGeom prst="rect">
            <a:avLst/>
          </a:prstGeom>
        </p:spPr>
        <p:txBody>
          <a:bodyPr wrap="none">
            <a:spAutoFit/>
          </a:bodyPr>
          <a:lstStyle/>
          <a:p>
            <a:pPr algn="ctr"/>
            <a:r>
              <a:rPr lang="en-US" altLang="zh-CN" sz="6000" dirty="0">
                <a:solidFill>
                  <a:schemeClr val="bg1"/>
                </a:solidFill>
                <a:latin typeface="微软雅黑" panose="020B0503020204020204" charset="-122"/>
                <a:ea typeface="微软雅黑" panose="020B0503020204020204" charset="-122"/>
                <a:cs typeface="微软雅黑" panose="020B0503020204020204" charset="-122"/>
              </a:rPr>
              <a:t>3.</a:t>
            </a:r>
          </a:p>
          <a:p>
            <a:pPr algn="ctr"/>
            <a:r>
              <a:rPr lang="zh-CN" altLang="en-US" sz="6000" dirty="0">
                <a:solidFill>
                  <a:schemeClr val="bg1"/>
                </a:solidFill>
                <a:latin typeface="微软雅黑" panose="020B0503020204020204" charset="-122"/>
                <a:ea typeface="微软雅黑" panose="020B0503020204020204" charset="-122"/>
                <a:cs typeface="微软雅黑" panose="020B0503020204020204" charset="-122"/>
              </a:rPr>
              <a:t>峰值检测</a:t>
            </a:r>
            <a:endParaRPr lang="en-US" altLang="zh-CN" sz="60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0" name="文本框 19"/>
          <p:cNvSpPr txBox="1"/>
          <p:nvPr/>
        </p:nvSpPr>
        <p:spPr>
          <a:xfrm flipH="1">
            <a:off x="373122" y="2229997"/>
            <a:ext cx="2290133" cy="461665"/>
          </a:xfrm>
          <a:prstGeom prst="rect">
            <a:avLst/>
          </a:prstGeom>
          <a:noFill/>
        </p:spPr>
        <p:txBody>
          <a:bodyPr wrap="square" rtlCol="0">
            <a:spAutoFit/>
          </a:bodyPr>
          <a:lstStyle/>
          <a:p>
            <a:pPr algn="ctr">
              <a:spcBef>
                <a:spcPts val="600"/>
              </a:spcBef>
            </a:pPr>
            <a:r>
              <a:rPr lang="zh-CN" altLang="en-US" sz="2400" dirty="0">
                <a:solidFill>
                  <a:schemeClr val="bg1"/>
                </a:solidFill>
                <a:latin typeface="微软雅黑" panose="020B0503020204020204" charset="-122"/>
                <a:ea typeface="微软雅黑" panose="020B0503020204020204" charset="-122"/>
                <a:cs typeface="微软雅黑" panose="020B0503020204020204" charset="-122"/>
              </a:rPr>
              <a:t>傅里叶变换</a:t>
            </a:r>
            <a:endParaRPr lang="en-US" altLang="zh-CN" sz="24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2" name="文本框 21"/>
          <p:cNvSpPr txBox="1"/>
          <p:nvPr/>
        </p:nvSpPr>
        <p:spPr>
          <a:xfrm flipH="1">
            <a:off x="9501933" y="4550301"/>
            <a:ext cx="2290133" cy="400110"/>
          </a:xfrm>
          <a:prstGeom prst="rect">
            <a:avLst/>
          </a:prstGeom>
          <a:noFill/>
        </p:spPr>
        <p:txBody>
          <a:bodyPr wrap="square" rtlCol="0">
            <a:spAutoFit/>
          </a:bodyPr>
          <a:lstStyle/>
          <a:p>
            <a:pPr>
              <a:spcBef>
                <a:spcPts val="600"/>
              </a:spcBef>
            </a:pPr>
            <a:r>
              <a:rPr lang="zh-CN" altLang="en-US" sz="2000" dirty="0">
                <a:solidFill>
                  <a:schemeClr val="bg1"/>
                </a:solidFill>
                <a:latin typeface="微软雅黑" panose="020B0503020204020204" charset="-122"/>
                <a:ea typeface="微软雅黑" panose="020B0503020204020204" charset="-122"/>
                <a:cs typeface="微软雅黑" panose="020B0503020204020204" charset="-122"/>
              </a:rPr>
              <a:t>编写</a:t>
            </a:r>
            <a:r>
              <a:rPr lang="en-US" altLang="zh-CN" sz="2000" dirty="0">
                <a:solidFill>
                  <a:schemeClr val="bg1"/>
                </a:solidFill>
                <a:latin typeface="微软雅黑" panose="020B0503020204020204" charset="-122"/>
                <a:ea typeface="微软雅黑" panose="020B0503020204020204" charset="-122"/>
                <a:cs typeface="微软雅黑" panose="020B0503020204020204" charset="-122"/>
              </a:rPr>
              <a:t>function</a:t>
            </a:r>
            <a:r>
              <a:rPr lang="zh-CN" altLang="en-US" sz="2000" dirty="0">
                <a:solidFill>
                  <a:schemeClr val="bg1"/>
                </a:solidFill>
                <a:latin typeface="微软雅黑" panose="020B0503020204020204" charset="-122"/>
                <a:ea typeface="微软雅黑" panose="020B0503020204020204" charset="-122"/>
                <a:cs typeface="微软雅黑" panose="020B0503020204020204" charset="-122"/>
              </a:rPr>
              <a:t>函数</a:t>
            </a:r>
            <a:endParaRPr lang="en-US" altLang="zh-CN" sz="20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3" name="文本框 22"/>
          <p:cNvSpPr txBox="1"/>
          <p:nvPr/>
        </p:nvSpPr>
        <p:spPr>
          <a:xfrm flipH="1">
            <a:off x="6476869" y="1914524"/>
            <a:ext cx="2290133" cy="1323439"/>
          </a:xfrm>
          <a:prstGeom prst="rect">
            <a:avLst/>
          </a:prstGeom>
          <a:noFill/>
        </p:spPr>
        <p:txBody>
          <a:bodyPr wrap="square" rtlCol="0">
            <a:spAutoFit/>
          </a:bodyPr>
          <a:lstStyle/>
          <a:p>
            <a:pPr algn="ctr">
              <a:spcBef>
                <a:spcPts val="600"/>
              </a:spcBef>
            </a:pPr>
            <a:r>
              <a:rPr lang="zh-CN" altLang="en-US" sz="2000" dirty="0">
                <a:solidFill>
                  <a:schemeClr val="bg1"/>
                </a:solidFill>
                <a:latin typeface="微软雅黑" panose="020B0503020204020204" charset="-122"/>
                <a:ea typeface="微软雅黑" panose="020B0503020204020204" charset="-122"/>
                <a:cs typeface="微软雅黑" panose="020B0503020204020204" charset="-122"/>
              </a:rPr>
              <a:t>将频率与已知的电话拨号音的频率匹配，得到音频所对应的拨号音</a:t>
            </a:r>
            <a:endParaRPr lang="en-US" altLang="zh-CN" sz="20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4" name="矩形 23"/>
          <p:cNvSpPr/>
          <p:nvPr>
            <p:custDataLst>
              <p:tags r:id="rId1"/>
            </p:custDataLst>
          </p:nvPr>
        </p:nvSpPr>
        <p:spPr>
          <a:xfrm>
            <a:off x="0" y="6443524"/>
            <a:ext cx="4876006" cy="271145"/>
          </a:xfrm>
          <a:prstGeom prst="rect">
            <a:avLst/>
          </a:prstGeom>
        </p:spPr>
        <p:txBody>
          <a:bodyPr wrap="square">
            <a:spAutoFit/>
          </a:bodyPr>
          <a:lstStyle/>
          <a:p>
            <a:r>
              <a:rPr lang="zh-CN" altLang="en-US" sz="1100" b="0" dirty="0">
                <a:latin typeface="+mj-ea"/>
                <a:ea typeface="+mj-ea"/>
              </a:rPr>
              <a:t> </a:t>
            </a:r>
          </a:p>
        </p:txBody>
      </p:sp>
      <p:pic>
        <p:nvPicPr>
          <p:cNvPr id="25" name="图片 24"/>
          <p:cNvPicPr/>
          <p:nvPr/>
        </p:nvPicPr>
        <p:blipFill>
          <a:blip r:embed="rId5">
            <a:extLst>
              <a:ext uri="{28A0092B-C50C-407E-A947-70E740481C1C}">
                <a14:useLocalDpi xmlns:a14="http://schemas.microsoft.com/office/drawing/2010/main" val="0"/>
              </a:ext>
            </a:extLst>
          </a:blip>
          <a:srcRect/>
          <a:stretch>
            <a:fillRect/>
          </a:stretch>
        </p:blipFill>
        <p:spPr bwMode="auto">
          <a:xfrm>
            <a:off x="448945" y="3061280"/>
            <a:ext cx="2353310" cy="2286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nvSpPr>
        <p:spPr>
          <a:xfrm flipH="1">
            <a:off x="308821" y="5553885"/>
            <a:ext cx="6770234" cy="861774"/>
          </a:xfrm>
          <a:prstGeom prst="rect">
            <a:avLst/>
          </a:prstGeom>
          <a:noFill/>
        </p:spPr>
        <p:txBody>
          <a:bodyPr wrap="square" rtlCol="0">
            <a:spAutoFit/>
          </a:bodyPr>
          <a:lstStyle/>
          <a:p>
            <a:pPr>
              <a:spcBef>
                <a:spcPts val="1200"/>
              </a:spcBef>
            </a:pPr>
            <a:r>
              <a:rPr lang="zh-CN" altLang="en-US" sz="2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语音预处理</a:t>
            </a:r>
            <a:endParaRPr lang="en-US" altLang="zh-CN" sz="2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pPr>
              <a:spcBef>
                <a:spcPts val="1200"/>
              </a:spcBef>
            </a:pPr>
            <a:r>
              <a:rPr lang="zh-CN" altLang="en-US" sz="2000" dirty="0">
                <a:solidFill>
                  <a:schemeClr val="tx1">
                    <a:lumMod val="65000"/>
                    <a:lumOff val="35000"/>
                  </a:schemeClr>
                </a:solidFill>
                <a:latin typeface="黑体" pitchFamily="49" charset="-122"/>
                <a:ea typeface="黑体" pitchFamily="49" charset="-122"/>
                <a:cs typeface="微软雅黑" panose="020B0503020204020204" charset="-122"/>
              </a:rPr>
              <a:t>从分割到分帧</a:t>
            </a:r>
            <a:endParaRPr lang="en-US" altLang="zh-CN" sz="2000" dirty="0">
              <a:solidFill>
                <a:schemeClr val="tx1">
                  <a:lumMod val="65000"/>
                  <a:lumOff val="35000"/>
                </a:schemeClr>
              </a:solidFill>
              <a:latin typeface="黑体" pitchFamily="49" charset="-122"/>
              <a:ea typeface="黑体" pitchFamily="49" charset="-122"/>
              <a:cs typeface="微软雅黑" panose="020B0503020204020204" charset="-122"/>
            </a:endParaRPr>
          </a:p>
        </p:txBody>
      </p:sp>
      <p:cxnSp>
        <p:nvCxnSpPr>
          <p:cNvPr id="9" name="直接连接符 8"/>
          <p:cNvCxnSpPr/>
          <p:nvPr/>
        </p:nvCxnSpPr>
        <p:spPr>
          <a:xfrm>
            <a:off x="4712870" y="1555502"/>
            <a:ext cx="0" cy="37648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712870" y="3560765"/>
            <a:ext cx="0" cy="37648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图片 10"/>
          <p:cNvPicPr/>
          <p:nvPr/>
        </p:nvPicPr>
        <p:blipFill>
          <a:blip r:embed="rId3">
            <a:extLst>
              <a:ext uri="{28A0092B-C50C-407E-A947-70E740481C1C}">
                <a14:useLocalDpi xmlns:a14="http://schemas.microsoft.com/office/drawing/2010/main" val="0"/>
              </a:ext>
            </a:extLst>
          </a:blip>
          <a:srcRect/>
          <a:stretch>
            <a:fillRect/>
          </a:stretch>
        </p:blipFill>
        <p:spPr bwMode="auto">
          <a:xfrm>
            <a:off x="110066" y="1377702"/>
            <a:ext cx="5274310" cy="3956050"/>
          </a:xfrm>
          <a:prstGeom prst="rect">
            <a:avLst/>
          </a:prstGeom>
          <a:noFill/>
          <a:ln>
            <a:noFill/>
          </a:ln>
        </p:spPr>
      </p:pic>
      <p:pic>
        <p:nvPicPr>
          <p:cNvPr id="12" name="图片 1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26312" y="1377702"/>
            <a:ext cx="6565688" cy="3124491"/>
          </a:xfrm>
          <a:prstGeom prst="rect">
            <a:avLst/>
          </a:prstGeom>
          <a:noFill/>
          <a:ln>
            <a:noFill/>
          </a:ln>
        </p:spPr>
      </p:pic>
      <p:sp>
        <p:nvSpPr>
          <p:cNvPr id="2" name="矩形 1"/>
          <p:cNvSpPr/>
          <p:nvPr/>
        </p:nvSpPr>
        <p:spPr>
          <a:xfrm>
            <a:off x="5689600" y="4595088"/>
            <a:ext cx="6096000" cy="1200329"/>
          </a:xfrm>
          <a:prstGeom prst="rect">
            <a:avLst/>
          </a:prstGeom>
        </p:spPr>
        <p:txBody>
          <a:bodyPr>
            <a:spAutoFit/>
          </a:bodyPr>
          <a:lstStyle/>
          <a:p>
            <a:r>
              <a:rPr lang="zh-CN" altLang="zh-CN" dirty="0"/>
              <a:t>结论：</a:t>
            </a:r>
          </a:p>
          <a:p>
            <a:r>
              <a:rPr lang="zh-CN" altLang="zh-CN" dirty="0"/>
              <a:t>不同于语音分析，我们不要平滑，而要的是频率的区分度高，敏锐</a:t>
            </a:r>
            <a:r>
              <a:rPr lang="zh-CN" altLang="en-US" dirty="0"/>
              <a:t>，</a:t>
            </a:r>
            <a:r>
              <a:rPr lang="zh-CN" altLang="zh-CN" dirty="0"/>
              <a:t>因此选择矩形窗</a:t>
            </a:r>
            <a:r>
              <a:rPr lang="zh-CN" altLang="en-US" dirty="0"/>
              <a:t>，</a:t>
            </a:r>
            <a:r>
              <a:rPr lang="zh-CN" altLang="zh-CN" dirty="0"/>
              <a:t>而什么都不加，其实也就是矩形窗</a:t>
            </a:r>
            <a:r>
              <a:rPr lang="zh-CN" altLang="en-US" dirty="0"/>
              <a:t>。</a:t>
            </a:r>
            <a:endParaRPr lang="zh-CN" altLang="zh-CN" dirty="0"/>
          </a:p>
        </p:txBody>
      </p:sp>
      <p:sp>
        <p:nvSpPr>
          <p:cNvPr id="13" name="文本框 3"/>
          <p:cNvSpPr txBox="1"/>
          <p:nvPr/>
        </p:nvSpPr>
        <p:spPr>
          <a:xfrm flipH="1">
            <a:off x="920337" y="652238"/>
            <a:ext cx="2978563" cy="369332"/>
          </a:xfrm>
          <a:prstGeom prst="rect">
            <a:avLst/>
          </a:prstGeom>
          <a:noFill/>
        </p:spPr>
        <p:txBody>
          <a:bodyPr wrap="square" rtlCol="0">
            <a:spAutoFit/>
          </a:bodyPr>
          <a:lstStyle/>
          <a:p>
            <a:r>
              <a:rPr lang="zh-CN" altLang="en-US" dirty="0">
                <a:latin typeface="微软雅黑" panose="020B0503020204020204" charset="-122"/>
                <a:ea typeface="微软雅黑" panose="020B0503020204020204" charset="-122"/>
                <a:cs typeface="微软雅黑" panose="020B0503020204020204" charset="-122"/>
              </a:rPr>
              <a:t>学习语音预处理</a:t>
            </a:r>
            <a:endParaRPr lang="en-US" altLang="zh-CN" sz="2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14" name="文本框 3"/>
          <p:cNvSpPr txBox="1"/>
          <p:nvPr/>
        </p:nvSpPr>
        <p:spPr>
          <a:xfrm flipH="1">
            <a:off x="1072736" y="619972"/>
            <a:ext cx="2978563" cy="738664"/>
          </a:xfrm>
          <a:prstGeom prst="rect">
            <a:avLst/>
          </a:prstGeom>
          <a:noFill/>
        </p:spPr>
        <p:txBody>
          <a:bodyPr wrap="square" rtlCol="0">
            <a:spAutoFit/>
          </a:bodyPr>
          <a:lstStyle/>
          <a:p>
            <a:endParaRPr lang="en-US" altLang="zh-CN" sz="2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endParaRPr dirty="0">
              <a:latin typeface="微软雅黑" panose="020B0503020204020204" charset="-122"/>
              <a:ea typeface="微软雅黑" panose="020B0503020204020204" charset="-122"/>
              <a:cs typeface="微软雅黑" panose="020B0503020204020204" charset="-122"/>
            </a:endParaRPr>
          </a:p>
        </p:txBody>
      </p:sp>
      <p:sp>
        <p:nvSpPr>
          <p:cNvPr id="15" name="文本框 3"/>
          <p:cNvSpPr txBox="1"/>
          <p:nvPr/>
        </p:nvSpPr>
        <p:spPr>
          <a:xfrm flipH="1">
            <a:off x="1225136" y="772372"/>
            <a:ext cx="2978563" cy="738664"/>
          </a:xfrm>
          <a:prstGeom prst="rect">
            <a:avLst/>
          </a:prstGeom>
          <a:noFill/>
        </p:spPr>
        <p:txBody>
          <a:bodyPr wrap="square" rtlCol="0">
            <a:spAutoFit/>
          </a:bodyPr>
          <a:lstStyle/>
          <a:p>
            <a:endParaRPr lang="en-US" altLang="zh-CN" sz="2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endParaRPr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cxnSp>
        <p:nvCxnSpPr>
          <p:cNvPr id="8" name="直接连接符 7"/>
          <p:cNvCxnSpPr/>
          <p:nvPr/>
        </p:nvCxnSpPr>
        <p:spPr>
          <a:xfrm>
            <a:off x="6505384" y="1695796"/>
            <a:ext cx="0" cy="37648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图片 9"/>
          <p:cNvPicPr/>
          <p:nvPr/>
        </p:nvPicPr>
        <p:blipFill>
          <a:blip r:embed="rId3"/>
          <a:stretch>
            <a:fillRect/>
          </a:stretch>
        </p:blipFill>
        <p:spPr>
          <a:xfrm>
            <a:off x="410845" y="1564936"/>
            <a:ext cx="5274310" cy="1407795"/>
          </a:xfrm>
          <a:prstGeom prst="rect">
            <a:avLst/>
          </a:prstGeom>
        </p:spPr>
      </p:pic>
      <p:pic>
        <p:nvPicPr>
          <p:cNvPr id="11" name="图片 10"/>
          <p:cNvPicPr/>
          <p:nvPr/>
        </p:nvPicPr>
        <p:blipFill>
          <a:blip r:embed="rId4"/>
          <a:stretch>
            <a:fillRect/>
          </a:stretch>
        </p:blipFill>
        <p:spPr>
          <a:xfrm>
            <a:off x="550863" y="3109384"/>
            <a:ext cx="3571875" cy="1485900"/>
          </a:xfrm>
          <a:prstGeom prst="rect">
            <a:avLst/>
          </a:prstGeom>
        </p:spPr>
      </p:pic>
      <p:pic>
        <p:nvPicPr>
          <p:cNvPr id="12" name="图片 11"/>
          <p:cNvPicPr/>
          <p:nvPr/>
        </p:nvPicPr>
        <p:blipFill>
          <a:blip r:embed="rId5"/>
          <a:stretch>
            <a:fillRect/>
          </a:stretch>
        </p:blipFill>
        <p:spPr>
          <a:xfrm>
            <a:off x="6040141" y="1510134"/>
            <a:ext cx="5274310" cy="4684395"/>
          </a:xfrm>
          <a:prstGeom prst="rect">
            <a:avLst/>
          </a:prstGeom>
        </p:spPr>
      </p:pic>
      <p:sp>
        <p:nvSpPr>
          <p:cNvPr id="2" name="矩形 1"/>
          <p:cNvSpPr/>
          <p:nvPr/>
        </p:nvSpPr>
        <p:spPr>
          <a:xfrm>
            <a:off x="920337" y="580444"/>
            <a:ext cx="6096000" cy="461665"/>
          </a:xfrm>
          <a:prstGeom prst="rect">
            <a:avLst/>
          </a:prstGeom>
        </p:spPr>
        <p:txBody>
          <a:bodyPr>
            <a:spAutoFit/>
          </a:bodyPr>
          <a:lstStyle/>
          <a:p>
            <a:r>
              <a:rPr lang="zh-CN" altLang="en-US" sz="2400" dirty="0">
                <a:latin typeface="华文中宋" pitchFamily="2" charset="-122"/>
                <a:ea typeface="华文中宋" pitchFamily="2" charset="-122"/>
              </a:rPr>
              <a:t>导入文件 </a:t>
            </a:r>
            <a:endParaRPr lang="en-US" altLang="zh-CN" sz="2400" dirty="0">
              <a:latin typeface="华文中宋" pitchFamily="2" charset="-122"/>
              <a:ea typeface="华文中宋"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6" y="467572"/>
            <a:ext cx="2978563" cy="738664"/>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从分帧到分割</a:t>
            </a:r>
            <a:endParaRPr lang="en-US" altLang="zh-CN" sz="2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endParaRPr dirty="0">
              <a:latin typeface="微软雅黑" panose="020B0503020204020204" charset="-122"/>
              <a:ea typeface="微软雅黑" panose="020B0503020204020204" charset="-122"/>
              <a:cs typeface="微软雅黑" panose="020B0503020204020204" charset="-122"/>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nvSpPr>
        <p:spPr>
          <a:xfrm flipH="1">
            <a:off x="1808950" y="1419729"/>
            <a:ext cx="3898402" cy="784830"/>
          </a:xfrm>
          <a:prstGeom prst="rect">
            <a:avLst/>
          </a:prstGeom>
          <a:noFill/>
        </p:spPr>
        <p:txBody>
          <a:bodyPr wrap="square" rtlCol="0">
            <a:spAutoFit/>
          </a:bodyPr>
          <a:lstStyle/>
          <a:p>
            <a:pPr>
              <a:spcBef>
                <a:spcPts val="600"/>
              </a:spcBef>
            </a:pPr>
            <a:r>
              <a:rPr lang="zh-CN" altLang="en-US" sz="2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用切片函数分割</a:t>
            </a:r>
            <a:endParaRPr lang="en-US" altLang="zh-CN" sz="2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pPr>
              <a:spcBef>
                <a:spcPts val="600"/>
              </a:spcBef>
            </a:pPr>
            <a:r>
              <a:rPr lang="zh-CN" altLang="en-US" sz="2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人眼看出，寻找起点和间隔点</a:t>
            </a:r>
            <a:endParaRPr lang="en-US" altLang="zh-CN" sz="20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flipH="1">
            <a:off x="1808950" y="3937169"/>
            <a:ext cx="3898402" cy="1200329"/>
          </a:xfrm>
          <a:prstGeom prst="rect">
            <a:avLst/>
          </a:prstGeom>
          <a:noFill/>
        </p:spPr>
        <p:txBody>
          <a:bodyPr wrap="square" rtlCol="0">
            <a:spAutoFit/>
          </a:bodyPr>
          <a:lstStyle/>
          <a:p>
            <a:r>
              <a:rPr lang="zh-CN" altLang="zh-CN" sz="2000" dirty="0">
                <a:latin typeface="+mn-ea"/>
              </a:rPr>
              <a:t>了解到的能量取</a:t>
            </a:r>
          </a:p>
          <a:p>
            <a:pPr>
              <a:spcBef>
                <a:spcPts val="600"/>
              </a:spcBef>
            </a:pPr>
            <a:r>
              <a:rPr lang="zh-CN" altLang="zh-CN" sz="1400" dirty="0"/>
              <a:t>短时能量求反＋</a:t>
            </a:r>
            <a:r>
              <a:rPr lang="en-US" altLang="zh-CN" sz="1400" dirty="0" err="1"/>
              <a:t>findpeaks</a:t>
            </a:r>
            <a:r>
              <a:rPr lang="zh-CN" altLang="zh-CN" sz="1400" dirty="0"/>
              <a:t>找波谷，划分为有无能量达到切割目的</a:t>
            </a:r>
          </a:p>
          <a:p>
            <a:pPr>
              <a:spcBef>
                <a:spcPts val="600"/>
              </a:spcBef>
            </a:pPr>
            <a:endParaRPr lang="zh-CN" altLang="en-US"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grpSp>
        <p:nvGrpSpPr>
          <p:cNvPr id="10" name="组合 9"/>
          <p:cNvGrpSpPr/>
          <p:nvPr/>
        </p:nvGrpSpPr>
        <p:grpSpPr>
          <a:xfrm>
            <a:off x="717365" y="1176983"/>
            <a:ext cx="883334" cy="885602"/>
            <a:chOff x="-1069742" y="2526223"/>
            <a:chExt cx="617537" cy="619125"/>
          </a:xfrm>
        </p:grpSpPr>
        <p:sp>
          <p:nvSpPr>
            <p:cNvPr id="11" name="Freeform 29"/>
            <p:cNvSpPr/>
            <p:nvPr/>
          </p:nvSpPr>
          <p:spPr bwMode="auto">
            <a:xfrm>
              <a:off x="-776054" y="2757998"/>
              <a:ext cx="87312" cy="155575"/>
            </a:xfrm>
            <a:custGeom>
              <a:avLst/>
              <a:gdLst>
                <a:gd name="T0" fmla="*/ 0 w 39"/>
                <a:gd name="T1" fmla="*/ 0 h 68"/>
                <a:gd name="T2" fmla="*/ 35 w 39"/>
                <a:gd name="T3" fmla="*/ 28 h 68"/>
                <a:gd name="T4" fmla="*/ 35 w 39"/>
                <a:gd name="T5" fmla="*/ 40 h 68"/>
                <a:gd name="T6" fmla="*/ 0 w 39"/>
                <a:gd name="T7" fmla="*/ 68 h 68"/>
              </a:gdLst>
              <a:ahLst/>
              <a:cxnLst>
                <a:cxn ang="0">
                  <a:pos x="T0" y="T1"/>
                </a:cxn>
                <a:cxn ang="0">
                  <a:pos x="T2" y="T3"/>
                </a:cxn>
                <a:cxn ang="0">
                  <a:pos x="T4" y="T5"/>
                </a:cxn>
                <a:cxn ang="0">
                  <a:pos x="T6" y="T7"/>
                </a:cxn>
              </a:cxnLst>
              <a:rect l="0" t="0" r="r" b="b"/>
              <a:pathLst>
                <a:path w="39" h="68">
                  <a:moveTo>
                    <a:pt x="0" y="0"/>
                  </a:moveTo>
                  <a:cubicBezTo>
                    <a:pt x="35" y="28"/>
                    <a:pt x="35" y="28"/>
                    <a:pt x="35" y="28"/>
                  </a:cubicBezTo>
                  <a:cubicBezTo>
                    <a:pt x="39" y="31"/>
                    <a:pt x="39" y="37"/>
                    <a:pt x="35" y="40"/>
                  </a:cubicBezTo>
                  <a:cubicBezTo>
                    <a:pt x="0" y="68"/>
                    <a:pt x="0" y="68"/>
                    <a:pt x="0" y="68"/>
                  </a:cubicBezTo>
                </a:path>
              </a:pathLst>
            </a:custGeom>
            <a:noFill/>
            <a:ln w="19050" cap="rnd">
              <a:solidFill>
                <a:schemeClr val="accent1"/>
              </a:solidFill>
              <a:prstDash val="solid"/>
              <a:beve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12" name="Freeform 30"/>
            <p:cNvSpPr/>
            <p:nvPr/>
          </p:nvSpPr>
          <p:spPr bwMode="auto">
            <a:xfrm>
              <a:off x="-1069742" y="2526223"/>
              <a:ext cx="617537" cy="619125"/>
            </a:xfrm>
            <a:custGeom>
              <a:avLst/>
              <a:gdLst>
                <a:gd name="T0" fmla="*/ 224 w 272"/>
                <a:gd name="T1" fmla="*/ 48 h 272"/>
                <a:gd name="T2" fmla="*/ 224 w 272"/>
                <a:gd name="T3" fmla="*/ 224 h 272"/>
                <a:gd name="T4" fmla="*/ 48 w 272"/>
                <a:gd name="T5" fmla="*/ 224 h 272"/>
                <a:gd name="T6" fmla="*/ 48 w 272"/>
                <a:gd name="T7" fmla="*/ 48 h 272"/>
                <a:gd name="T8" fmla="*/ 224 w 272"/>
                <a:gd name="T9" fmla="*/ 48 h 272"/>
              </a:gdLst>
              <a:ahLst/>
              <a:cxnLst>
                <a:cxn ang="0">
                  <a:pos x="T0" y="T1"/>
                </a:cxn>
                <a:cxn ang="0">
                  <a:pos x="T2" y="T3"/>
                </a:cxn>
                <a:cxn ang="0">
                  <a:pos x="T4" y="T5"/>
                </a:cxn>
                <a:cxn ang="0">
                  <a:pos x="T6" y="T7"/>
                </a:cxn>
                <a:cxn ang="0">
                  <a:pos x="T8" y="T9"/>
                </a:cxn>
              </a:cxnLst>
              <a:rect l="0" t="0" r="r" b="b"/>
              <a:pathLst>
                <a:path w="272" h="272">
                  <a:moveTo>
                    <a:pt x="224" y="48"/>
                  </a:moveTo>
                  <a:cubicBezTo>
                    <a:pt x="272" y="97"/>
                    <a:pt x="272" y="175"/>
                    <a:pt x="224" y="224"/>
                  </a:cubicBezTo>
                  <a:cubicBezTo>
                    <a:pt x="175" y="272"/>
                    <a:pt x="97" y="272"/>
                    <a:pt x="48" y="224"/>
                  </a:cubicBezTo>
                  <a:cubicBezTo>
                    <a:pt x="0" y="175"/>
                    <a:pt x="0" y="97"/>
                    <a:pt x="48" y="48"/>
                  </a:cubicBezTo>
                  <a:cubicBezTo>
                    <a:pt x="97" y="0"/>
                    <a:pt x="175" y="0"/>
                    <a:pt x="224" y="48"/>
                  </a:cubicBezTo>
                  <a:close/>
                </a:path>
              </a:pathLst>
            </a:custGeom>
            <a:noFill/>
            <a:ln w="19050" cap="rnd">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cs typeface="微软雅黑" panose="020B0503020204020204" charset="-122"/>
              </a:endParaRPr>
            </a:p>
          </p:txBody>
        </p:sp>
      </p:grpSp>
      <p:grpSp>
        <p:nvGrpSpPr>
          <p:cNvPr id="13" name="组合 12"/>
          <p:cNvGrpSpPr/>
          <p:nvPr/>
        </p:nvGrpSpPr>
        <p:grpSpPr>
          <a:xfrm>
            <a:off x="738936" y="3744064"/>
            <a:ext cx="883334" cy="885602"/>
            <a:chOff x="93896" y="2526223"/>
            <a:chExt cx="617537" cy="619125"/>
          </a:xfrm>
        </p:grpSpPr>
        <p:sp>
          <p:nvSpPr>
            <p:cNvPr id="14" name="Line 31"/>
            <p:cNvSpPr>
              <a:spLocks noChangeShapeType="1"/>
            </p:cNvSpPr>
            <p:nvPr/>
          </p:nvSpPr>
          <p:spPr bwMode="auto">
            <a:xfrm>
              <a:off x="338371" y="2753236"/>
              <a:ext cx="0" cy="163513"/>
            </a:xfrm>
            <a:prstGeom prst="line">
              <a:avLst/>
            </a:prstGeom>
            <a:noFill/>
            <a:ln w="19050" cap="rnd">
              <a:solidFill>
                <a:schemeClr val="accent2"/>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15" name="Line 32"/>
            <p:cNvSpPr>
              <a:spLocks noChangeShapeType="1"/>
            </p:cNvSpPr>
            <p:nvPr/>
          </p:nvSpPr>
          <p:spPr bwMode="auto">
            <a:xfrm>
              <a:off x="455846" y="2753236"/>
              <a:ext cx="0" cy="163513"/>
            </a:xfrm>
            <a:prstGeom prst="line">
              <a:avLst/>
            </a:prstGeom>
            <a:noFill/>
            <a:ln w="19050" cap="rnd">
              <a:solidFill>
                <a:schemeClr val="accent2"/>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16" name="Freeform 33"/>
            <p:cNvSpPr/>
            <p:nvPr/>
          </p:nvSpPr>
          <p:spPr bwMode="auto">
            <a:xfrm>
              <a:off x="93896" y="2526223"/>
              <a:ext cx="617537" cy="619125"/>
            </a:xfrm>
            <a:custGeom>
              <a:avLst/>
              <a:gdLst>
                <a:gd name="T0" fmla="*/ 224 w 272"/>
                <a:gd name="T1" fmla="*/ 48 h 272"/>
                <a:gd name="T2" fmla="*/ 224 w 272"/>
                <a:gd name="T3" fmla="*/ 224 h 272"/>
                <a:gd name="T4" fmla="*/ 48 w 272"/>
                <a:gd name="T5" fmla="*/ 224 h 272"/>
                <a:gd name="T6" fmla="*/ 48 w 272"/>
                <a:gd name="T7" fmla="*/ 48 h 272"/>
                <a:gd name="T8" fmla="*/ 224 w 272"/>
                <a:gd name="T9" fmla="*/ 48 h 272"/>
              </a:gdLst>
              <a:ahLst/>
              <a:cxnLst>
                <a:cxn ang="0">
                  <a:pos x="T0" y="T1"/>
                </a:cxn>
                <a:cxn ang="0">
                  <a:pos x="T2" y="T3"/>
                </a:cxn>
                <a:cxn ang="0">
                  <a:pos x="T4" y="T5"/>
                </a:cxn>
                <a:cxn ang="0">
                  <a:pos x="T6" y="T7"/>
                </a:cxn>
                <a:cxn ang="0">
                  <a:pos x="T8" y="T9"/>
                </a:cxn>
              </a:cxnLst>
              <a:rect l="0" t="0" r="r" b="b"/>
              <a:pathLst>
                <a:path w="272" h="272">
                  <a:moveTo>
                    <a:pt x="224" y="48"/>
                  </a:moveTo>
                  <a:cubicBezTo>
                    <a:pt x="272" y="97"/>
                    <a:pt x="272" y="175"/>
                    <a:pt x="224" y="224"/>
                  </a:cubicBezTo>
                  <a:cubicBezTo>
                    <a:pt x="175" y="272"/>
                    <a:pt x="97" y="272"/>
                    <a:pt x="48" y="224"/>
                  </a:cubicBezTo>
                  <a:cubicBezTo>
                    <a:pt x="0" y="175"/>
                    <a:pt x="0" y="97"/>
                    <a:pt x="48" y="48"/>
                  </a:cubicBezTo>
                  <a:cubicBezTo>
                    <a:pt x="97" y="0"/>
                    <a:pt x="175" y="0"/>
                    <a:pt x="224" y="48"/>
                  </a:cubicBezTo>
                  <a:close/>
                </a:path>
              </a:pathLst>
            </a:custGeom>
            <a:noFill/>
            <a:ln w="19050" cap="rnd">
              <a:solidFill>
                <a:schemeClr val="accent2"/>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cs typeface="微软雅黑" panose="020B0503020204020204" charset="-122"/>
              </a:endParaRPr>
            </a:p>
          </p:txBody>
        </p:sp>
      </p:grpSp>
      <p:sp>
        <p:nvSpPr>
          <p:cNvPr id="20" name="矩形 19"/>
          <p:cNvSpPr/>
          <p:nvPr>
            <p:custDataLst>
              <p:tags r:id="rId1"/>
            </p:custDataLst>
          </p:nvPr>
        </p:nvSpPr>
        <p:spPr>
          <a:xfrm>
            <a:off x="0" y="6443524"/>
            <a:ext cx="4876006" cy="271145"/>
          </a:xfrm>
          <a:prstGeom prst="rect">
            <a:avLst/>
          </a:prstGeom>
        </p:spPr>
        <p:txBody>
          <a:bodyPr wrap="square">
            <a:spAutoFit/>
          </a:bodyPr>
          <a:lstStyle/>
          <a:p>
            <a:r>
              <a:rPr lang="zh-CN" altLang="en-US" sz="1100" b="0" dirty="0">
                <a:latin typeface="+mj-ea"/>
                <a:ea typeface="+mj-ea"/>
              </a:rPr>
              <a:t> </a:t>
            </a:r>
          </a:p>
        </p:txBody>
      </p:sp>
      <p:pic>
        <p:nvPicPr>
          <p:cNvPr id="21" name="图片 20"/>
          <p:cNvPicPr/>
          <p:nvPr/>
        </p:nvPicPr>
        <p:blipFill>
          <a:blip r:embed="rId4"/>
          <a:stretch>
            <a:fillRect/>
          </a:stretch>
        </p:blipFill>
        <p:spPr>
          <a:xfrm>
            <a:off x="5832158" y="119688"/>
            <a:ext cx="4591685" cy="2276475"/>
          </a:xfrm>
          <a:prstGeom prst="rect">
            <a:avLst/>
          </a:prstGeom>
        </p:spPr>
      </p:pic>
      <p:pic>
        <p:nvPicPr>
          <p:cNvPr id="22" name="图片 21"/>
          <p:cNvPicPr/>
          <p:nvPr/>
        </p:nvPicPr>
        <p:blipFill>
          <a:blip r:embed="rId5"/>
          <a:stretch>
            <a:fillRect/>
          </a:stretch>
        </p:blipFill>
        <p:spPr>
          <a:xfrm>
            <a:off x="5832158" y="2411645"/>
            <a:ext cx="5274310" cy="3782060"/>
          </a:xfrm>
          <a:prstGeom prst="rect">
            <a:avLst/>
          </a:prstGeom>
        </p:spPr>
      </p:pic>
      <p:pic>
        <p:nvPicPr>
          <p:cNvPr id="23" name="图片 22"/>
          <p:cNvPicPr/>
          <p:nvPr/>
        </p:nvPicPr>
        <p:blipFill>
          <a:blip r:embed="rId6"/>
          <a:stretch>
            <a:fillRect/>
          </a:stretch>
        </p:blipFill>
        <p:spPr>
          <a:xfrm>
            <a:off x="5832158" y="6114415"/>
            <a:ext cx="5274310" cy="7435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6" y="467572"/>
            <a:ext cx="2978563" cy="738664"/>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分割切片</a:t>
            </a:r>
            <a:endParaRPr lang="en-US" altLang="zh-CN" sz="2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a:p>
            <a:endParaRPr dirty="0">
              <a:latin typeface="微软雅黑" panose="020B0503020204020204" charset="-122"/>
              <a:ea typeface="微软雅黑" panose="020B0503020204020204" charset="-122"/>
              <a:cs typeface="微软雅黑" panose="020B0503020204020204" charset="-122"/>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flipH="1">
            <a:off x="434414" y="2680324"/>
            <a:ext cx="3898402" cy="307777"/>
          </a:xfrm>
          <a:prstGeom prst="rect">
            <a:avLst/>
          </a:prstGeom>
          <a:noFill/>
        </p:spPr>
        <p:txBody>
          <a:bodyPr wrap="square" rtlCol="0">
            <a:spAutoFit/>
          </a:bodyPr>
          <a:lstStyle/>
          <a:p>
            <a:pPr>
              <a:spcBef>
                <a:spcPts val="600"/>
              </a:spcBef>
            </a:pPr>
            <a:r>
              <a:rPr lang="zh-CN" altLang="en-US"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采用</a:t>
            </a:r>
            <a:r>
              <a:rPr lang="en-US" altLang="zh-CN"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for</a:t>
            </a:r>
            <a:r>
              <a:rPr lang="zh-CN" altLang="en-US"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循环</a:t>
            </a:r>
          </a:p>
        </p:txBody>
      </p:sp>
      <p:grpSp>
        <p:nvGrpSpPr>
          <p:cNvPr id="13" name="组合 12"/>
          <p:cNvGrpSpPr/>
          <p:nvPr/>
        </p:nvGrpSpPr>
        <p:grpSpPr>
          <a:xfrm>
            <a:off x="550863" y="1257925"/>
            <a:ext cx="883334" cy="885602"/>
            <a:chOff x="93896" y="2526223"/>
            <a:chExt cx="617537" cy="619125"/>
          </a:xfrm>
        </p:grpSpPr>
        <p:sp>
          <p:nvSpPr>
            <p:cNvPr id="14" name="Line 31"/>
            <p:cNvSpPr>
              <a:spLocks noChangeShapeType="1"/>
            </p:cNvSpPr>
            <p:nvPr/>
          </p:nvSpPr>
          <p:spPr bwMode="auto">
            <a:xfrm>
              <a:off x="338371" y="2753236"/>
              <a:ext cx="0" cy="163513"/>
            </a:xfrm>
            <a:prstGeom prst="line">
              <a:avLst/>
            </a:prstGeom>
            <a:noFill/>
            <a:ln w="19050" cap="rnd">
              <a:solidFill>
                <a:schemeClr val="accent2"/>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15" name="Line 32"/>
            <p:cNvSpPr>
              <a:spLocks noChangeShapeType="1"/>
            </p:cNvSpPr>
            <p:nvPr/>
          </p:nvSpPr>
          <p:spPr bwMode="auto">
            <a:xfrm>
              <a:off x="455846" y="2753236"/>
              <a:ext cx="0" cy="163513"/>
            </a:xfrm>
            <a:prstGeom prst="line">
              <a:avLst/>
            </a:prstGeom>
            <a:noFill/>
            <a:ln w="19050" cap="rnd">
              <a:solidFill>
                <a:schemeClr val="accent2"/>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16" name="Freeform 33"/>
            <p:cNvSpPr/>
            <p:nvPr/>
          </p:nvSpPr>
          <p:spPr bwMode="auto">
            <a:xfrm>
              <a:off x="93896" y="2526223"/>
              <a:ext cx="617537" cy="619125"/>
            </a:xfrm>
            <a:custGeom>
              <a:avLst/>
              <a:gdLst>
                <a:gd name="T0" fmla="*/ 224 w 272"/>
                <a:gd name="T1" fmla="*/ 48 h 272"/>
                <a:gd name="T2" fmla="*/ 224 w 272"/>
                <a:gd name="T3" fmla="*/ 224 h 272"/>
                <a:gd name="T4" fmla="*/ 48 w 272"/>
                <a:gd name="T5" fmla="*/ 224 h 272"/>
                <a:gd name="T6" fmla="*/ 48 w 272"/>
                <a:gd name="T7" fmla="*/ 48 h 272"/>
                <a:gd name="T8" fmla="*/ 224 w 272"/>
                <a:gd name="T9" fmla="*/ 48 h 272"/>
              </a:gdLst>
              <a:ahLst/>
              <a:cxnLst>
                <a:cxn ang="0">
                  <a:pos x="T0" y="T1"/>
                </a:cxn>
                <a:cxn ang="0">
                  <a:pos x="T2" y="T3"/>
                </a:cxn>
                <a:cxn ang="0">
                  <a:pos x="T4" y="T5"/>
                </a:cxn>
                <a:cxn ang="0">
                  <a:pos x="T6" y="T7"/>
                </a:cxn>
                <a:cxn ang="0">
                  <a:pos x="T8" y="T9"/>
                </a:cxn>
              </a:cxnLst>
              <a:rect l="0" t="0" r="r" b="b"/>
              <a:pathLst>
                <a:path w="272" h="272">
                  <a:moveTo>
                    <a:pt x="224" y="48"/>
                  </a:moveTo>
                  <a:cubicBezTo>
                    <a:pt x="272" y="97"/>
                    <a:pt x="272" y="175"/>
                    <a:pt x="224" y="224"/>
                  </a:cubicBezTo>
                  <a:cubicBezTo>
                    <a:pt x="175" y="272"/>
                    <a:pt x="97" y="272"/>
                    <a:pt x="48" y="224"/>
                  </a:cubicBezTo>
                  <a:cubicBezTo>
                    <a:pt x="0" y="175"/>
                    <a:pt x="0" y="97"/>
                    <a:pt x="48" y="48"/>
                  </a:cubicBezTo>
                  <a:cubicBezTo>
                    <a:pt x="97" y="0"/>
                    <a:pt x="175" y="0"/>
                    <a:pt x="224" y="48"/>
                  </a:cubicBezTo>
                  <a:close/>
                </a:path>
              </a:pathLst>
            </a:custGeom>
            <a:noFill/>
            <a:ln w="19050" cap="rnd">
              <a:solidFill>
                <a:schemeClr val="accent2"/>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cs typeface="微软雅黑" panose="020B0503020204020204" charset="-122"/>
              </a:endParaRPr>
            </a:p>
          </p:txBody>
        </p:sp>
      </p:grpSp>
      <p:sp>
        <p:nvSpPr>
          <p:cNvPr id="20" name="矩形 19"/>
          <p:cNvSpPr/>
          <p:nvPr>
            <p:custDataLst>
              <p:tags r:id="rId1"/>
            </p:custDataLst>
          </p:nvPr>
        </p:nvSpPr>
        <p:spPr>
          <a:xfrm>
            <a:off x="0" y="6443524"/>
            <a:ext cx="4876006" cy="271145"/>
          </a:xfrm>
          <a:prstGeom prst="rect">
            <a:avLst/>
          </a:prstGeom>
        </p:spPr>
        <p:txBody>
          <a:bodyPr wrap="square">
            <a:spAutoFit/>
          </a:bodyPr>
          <a:lstStyle/>
          <a:p>
            <a:r>
              <a:rPr lang="zh-CN" altLang="en-US" sz="1100" b="0" dirty="0">
                <a:latin typeface="+mj-ea"/>
                <a:ea typeface="+mj-ea"/>
              </a:rPr>
              <a:t> </a:t>
            </a:r>
          </a:p>
        </p:txBody>
      </p:sp>
      <p:pic>
        <p:nvPicPr>
          <p:cNvPr id="11" name="图片 10"/>
          <p:cNvPicPr/>
          <p:nvPr/>
        </p:nvPicPr>
        <p:blipFill>
          <a:blip r:embed="rId4"/>
          <a:stretch>
            <a:fillRect/>
          </a:stretch>
        </p:blipFill>
        <p:spPr>
          <a:xfrm>
            <a:off x="3458845" y="1053147"/>
            <a:ext cx="5274310" cy="4751705"/>
          </a:xfrm>
          <a:prstGeom prst="rect">
            <a:avLst/>
          </a:prstGeom>
        </p:spPr>
      </p:pic>
    </p:spTree>
    <p:extLst>
      <p:ext uri="{BB962C8B-B14F-4D97-AF65-F5344CB8AC3E}">
        <p14:creationId xmlns:p14="http://schemas.microsoft.com/office/powerpoint/2010/main" val="2548002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43370"/>
            <a:ext cx="2978563" cy="461665"/>
          </a:xfrm>
          <a:prstGeom prst="rect">
            <a:avLst/>
          </a:prstGeom>
          <a:noFill/>
        </p:spPr>
        <p:txBody>
          <a:bodyPr wrap="square" rtlCol="0">
            <a:spAutoFit/>
          </a:bodyPr>
          <a:lstStyle/>
          <a:p>
            <a:r>
              <a:rPr lang="en-US" altLang="zh-CN" sz="2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  </a:t>
            </a:r>
            <a:r>
              <a:rPr lang="en-US" altLang="zh-CN" sz="2400" dirty="0" err="1">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fft</a:t>
            </a:r>
            <a:endParaRPr lang="en-US" altLang="zh-CN" sz="2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pic>
        <p:nvPicPr>
          <p:cNvPr id="41" name="图片 40"/>
          <p:cNvPicPr/>
          <p:nvPr/>
        </p:nvPicPr>
        <p:blipFill>
          <a:blip r:embed="rId3"/>
          <a:stretch>
            <a:fillRect/>
          </a:stretch>
        </p:blipFill>
        <p:spPr>
          <a:xfrm>
            <a:off x="7458134" y="1390651"/>
            <a:ext cx="4152900" cy="2190750"/>
          </a:xfrm>
          <a:prstGeom prst="rect">
            <a:avLst/>
          </a:prstGeom>
        </p:spPr>
      </p:pic>
      <p:pic>
        <p:nvPicPr>
          <p:cNvPr id="42" name="图片 41"/>
          <p:cNvPicPr/>
          <p:nvPr/>
        </p:nvPicPr>
        <p:blipFill>
          <a:blip r:embed="rId4"/>
          <a:stretch>
            <a:fillRect/>
          </a:stretch>
        </p:blipFill>
        <p:spPr>
          <a:xfrm>
            <a:off x="1626129" y="57835"/>
            <a:ext cx="5274310" cy="6585585"/>
          </a:xfrm>
          <a:prstGeom prst="rect">
            <a:avLst/>
          </a:prstGeom>
        </p:spPr>
      </p:pic>
      <p:sp>
        <p:nvSpPr>
          <p:cNvPr id="2" name="矩形 1"/>
          <p:cNvSpPr/>
          <p:nvPr/>
        </p:nvSpPr>
        <p:spPr>
          <a:xfrm>
            <a:off x="2353734" y="5540126"/>
            <a:ext cx="6096000" cy="369332"/>
          </a:xfrm>
          <a:prstGeom prst="rect">
            <a:avLst/>
          </a:prstGeom>
        </p:spPr>
        <p:txBody>
          <a:bodyPr>
            <a:spAutoFit/>
          </a:bodyPr>
          <a:lstStyle/>
          <a:p>
            <a:r>
              <a:rPr lang="zh-CN" altLang="en-US" dirty="0">
                <a:solidFill>
                  <a:schemeClr val="tx1">
                    <a:lumMod val="65000"/>
                    <a:lumOff val="35000"/>
                  </a:schemeClr>
                </a:solidFill>
                <a:latin typeface="微软雅黑" panose="020B0503020204020204" charset="-122"/>
                <a:ea typeface="微软雅黑" panose="020B0503020204020204" charset="-122"/>
              </a:rPr>
              <a:t>从</a:t>
            </a:r>
            <a:r>
              <a:rPr lang="en-US" altLang="zh-CN" dirty="0" err="1">
                <a:solidFill>
                  <a:schemeClr val="tx1">
                    <a:lumMod val="65000"/>
                    <a:lumOff val="35000"/>
                  </a:schemeClr>
                </a:solidFill>
                <a:latin typeface="微软雅黑" panose="020B0503020204020204" charset="-122"/>
                <a:ea typeface="微软雅黑" panose="020B0503020204020204" charset="-122"/>
              </a:rPr>
              <a:t>matlab</a:t>
            </a:r>
            <a:r>
              <a:rPr lang="zh-CN" altLang="en-US" dirty="0">
                <a:solidFill>
                  <a:schemeClr val="tx1">
                    <a:lumMod val="65000"/>
                    <a:lumOff val="35000"/>
                  </a:schemeClr>
                </a:solidFill>
                <a:latin typeface="微软雅黑" panose="020B0503020204020204" charset="-122"/>
                <a:ea typeface="微软雅黑" panose="020B0503020204020204" charset="-122"/>
              </a:rPr>
              <a:t>新手教程中找到的有关傅里叶变换的知识</a:t>
            </a:r>
            <a:endParaRPr lang="zh-CN" altLang="en-US" dirty="0"/>
          </a:p>
        </p:txBody>
      </p:sp>
      <p:sp>
        <p:nvSpPr>
          <p:cNvPr id="3" name="矩形 2"/>
          <p:cNvSpPr/>
          <p:nvPr/>
        </p:nvSpPr>
        <p:spPr>
          <a:xfrm>
            <a:off x="7763398" y="774202"/>
            <a:ext cx="2504212" cy="369332"/>
          </a:xfrm>
          <a:prstGeom prst="rect">
            <a:avLst/>
          </a:prstGeom>
        </p:spPr>
        <p:txBody>
          <a:bodyPr wrap="none">
            <a:spAutoFit/>
          </a:bodyPr>
          <a:lstStyle/>
          <a:p>
            <a:r>
              <a:rPr lang="zh-CN" altLang="en-US" dirty="0">
                <a:solidFill>
                  <a:schemeClr val="tx1">
                    <a:lumMod val="65000"/>
                    <a:lumOff val="35000"/>
                  </a:schemeClr>
                </a:solidFill>
                <a:latin typeface="微软雅黑" panose="020B0503020204020204" charset="-122"/>
                <a:ea typeface="微软雅黑" panose="020B0503020204020204" charset="-122"/>
              </a:rPr>
              <a:t>一开始我们实现的代码</a:t>
            </a:r>
            <a:endParaRPr lang="zh-CN" altLang="en-US" dirty="0"/>
          </a:p>
        </p:txBody>
      </p:sp>
      <p:pic>
        <p:nvPicPr>
          <p:cNvPr id="6" name="图片 5">
            <a:extLst>
              <a:ext uri="{FF2B5EF4-FFF2-40B4-BE49-F238E27FC236}">
                <a16:creationId xmlns:a16="http://schemas.microsoft.com/office/drawing/2014/main" id="{CCCD6391-2AF9-47A3-9757-AFD7997360BA}"/>
              </a:ext>
            </a:extLst>
          </p:cNvPr>
          <p:cNvPicPr>
            <a:picLocks noChangeAspect="1"/>
          </p:cNvPicPr>
          <p:nvPr/>
        </p:nvPicPr>
        <p:blipFill>
          <a:blip r:embed="rId5"/>
          <a:stretch>
            <a:fillRect/>
          </a:stretch>
        </p:blipFill>
        <p:spPr>
          <a:xfrm>
            <a:off x="7562923" y="4678905"/>
            <a:ext cx="2353260" cy="231668"/>
          </a:xfrm>
          <a:prstGeom prst="rect">
            <a:avLst/>
          </a:prstGeom>
        </p:spPr>
      </p:pic>
      <p:sp>
        <p:nvSpPr>
          <p:cNvPr id="7" name="文本框 6">
            <a:extLst>
              <a:ext uri="{FF2B5EF4-FFF2-40B4-BE49-F238E27FC236}">
                <a16:creationId xmlns:a16="http://schemas.microsoft.com/office/drawing/2014/main" id="{76152978-946C-4C21-84D5-A189EDED2D92}"/>
              </a:ext>
            </a:extLst>
          </p:cNvPr>
          <p:cNvSpPr txBox="1"/>
          <p:nvPr/>
        </p:nvSpPr>
        <p:spPr>
          <a:xfrm>
            <a:off x="7936219" y="3914432"/>
            <a:ext cx="2492990" cy="646331"/>
          </a:xfrm>
          <a:prstGeom prst="rect">
            <a:avLst/>
          </a:prstGeom>
          <a:noFill/>
        </p:spPr>
        <p:txBody>
          <a:bodyPr wrap="none" rtlCol="0">
            <a:spAutoFit/>
          </a:bodyPr>
          <a:lstStyle/>
          <a:p>
            <a:r>
              <a:rPr lang="zh-CN" altLang="en-US" dirty="0"/>
              <a:t>结合切片函数，并取半</a:t>
            </a:r>
            <a:endParaRPr lang="en-US" altLang="zh-CN" dirty="0"/>
          </a:p>
          <a:p>
            <a:r>
              <a:rPr lang="zh-CN" altLang="en-US" dirty="0"/>
              <a:t>标准而简洁</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NORDRI TOOLS WATERMARK" val="jh1lr2me"/>
</p:tagLst>
</file>

<file path=ppt/tags/tag2.xml><?xml version="1.0" encoding="utf-8"?>
<p:tagLst xmlns:a="http://schemas.openxmlformats.org/drawingml/2006/main" xmlns:r="http://schemas.openxmlformats.org/officeDocument/2006/relationships" xmlns:p="http://schemas.openxmlformats.org/presentationml/2006/main">
  <p:tag name="NORDRI TOOLS WATERMARK" val="jh1lr2me"/>
</p:tagLst>
</file>

<file path=ppt/tags/tag3.xml><?xml version="1.0" encoding="utf-8"?>
<p:tagLst xmlns:a="http://schemas.openxmlformats.org/drawingml/2006/main" xmlns:r="http://schemas.openxmlformats.org/officeDocument/2006/relationships" xmlns:p="http://schemas.openxmlformats.org/presentationml/2006/main">
  <p:tag name="NORDRI TOOLS WATERMARK" val="jh1lr2me"/>
</p:tagLst>
</file>

<file path=ppt/tags/tag4.xml><?xml version="1.0" encoding="utf-8"?>
<p:tagLst xmlns:a="http://schemas.openxmlformats.org/drawingml/2006/main" xmlns:r="http://schemas.openxmlformats.org/officeDocument/2006/relationships" xmlns:p="http://schemas.openxmlformats.org/presentationml/2006/main">
  <p:tag name="NORDRI TOOLS WATERMARK" val="jh1lr2me"/>
</p:tagLst>
</file>

<file path=ppt/tags/tag5.xml><?xml version="1.0" encoding="utf-8"?>
<p:tagLst xmlns:a="http://schemas.openxmlformats.org/drawingml/2006/main" xmlns:r="http://schemas.openxmlformats.org/officeDocument/2006/relationships" xmlns:p="http://schemas.openxmlformats.org/presentationml/2006/main">
  <p:tag name="NORDRI TOOLS WATERMARK" val="jh1lr2me"/>
</p:tagLst>
</file>

<file path=ppt/tags/tag6.xml><?xml version="1.0" encoding="utf-8"?>
<p:tagLst xmlns:a="http://schemas.openxmlformats.org/drawingml/2006/main" xmlns:r="http://schemas.openxmlformats.org/officeDocument/2006/relationships" xmlns:p="http://schemas.openxmlformats.org/presentationml/2006/main">
  <p:tag name="NORDRI TOOLS WATERMARK" val="jh1lr2me"/>
</p:tagLst>
</file>

<file path=ppt/tags/tag7.xml><?xml version="1.0" encoding="utf-8"?>
<p:tagLst xmlns:a="http://schemas.openxmlformats.org/drawingml/2006/main" xmlns:r="http://schemas.openxmlformats.org/officeDocument/2006/relationships" xmlns:p="http://schemas.openxmlformats.org/presentationml/2006/main">
  <p:tag name="NORDRI TOOLS WATERMARK" val="jh1lr2me"/>
</p:tagLst>
</file>

<file path=ppt/tags/tag8.xml><?xml version="1.0" encoding="utf-8"?>
<p:tagLst xmlns:a="http://schemas.openxmlformats.org/drawingml/2006/main" xmlns:r="http://schemas.openxmlformats.org/officeDocument/2006/relationships" xmlns:p="http://schemas.openxmlformats.org/presentationml/2006/main">
  <p:tag name="NORDRI TOOLS WATERMARK" val="jh1lr2me"/>
</p:tagLst>
</file>

<file path=ppt/tags/tag9.xml><?xml version="1.0" encoding="utf-8"?>
<p:tagLst xmlns:a="http://schemas.openxmlformats.org/drawingml/2006/main" xmlns:r="http://schemas.openxmlformats.org/officeDocument/2006/relationships" xmlns:p="http://schemas.openxmlformats.org/presentationml/2006/main">
  <p:tag name="NORDRI TOOLS WATERMARK" val="jh1lr2me"/>
</p:tagLst>
</file>

<file path=ppt/theme/theme1.xml><?xml version="1.0" encoding="utf-8"?>
<a:theme xmlns:a="http://schemas.openxmlformats.org/drawingml/2006/main" name="Office 主题">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自定义 10">
      <a:majorFont>
        <a:latin typeface="Roboto"/>
        <a:ea typeface="微软雅黑"/>
        <a:cs typeface=""/>
      </a:majorFont>
      <a:minorFont>
        <a:latin typeface="Roboto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TotalTime>
  <Words>540</Words>
  <Application>Microsoft Office PowerPoint</Application>
  <PresentationFormat>宽屏</PresentationFormat>
  <Paragraphs>113</Paragraphs>
  <Slides>16</Slides>
  <Notes>16</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16</vt:i4>
      </vt:variant>
    </vt:vector>
  </HeadingPairs>
  <TitlesOfParts>
    <vt:vector size="26" baseType="lpstr">
      <vt:lpstr>方正正大黑简体</vt:lpstr>
      <vt:lpstr>仿宋</vt:lpstr>
      <vt:lpstr>黑体</vt:lpstr>
      <vt:lpstr>华文中宋</vt:lpstr>
      <vt:lpstr>微软雅黑</vt:lpstr>
      <vt:lpstr>微软雅黑 Light</vt:lpstr>
      <vt:lpstr>Arial</vt:lpstr>
      <vt:lpstr>Calibri</vt:lpstr>
      <vt:lpstr>Roboto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李茗萱</dc:creator>
  <cp:lastModifiedBy>王 博天</cp:lastModifiedBy>
  <cp:revision>15</cp:revision>
  <dcterms:created xsi:type="dcterms:W3CDTF">2015-09-11T13:14:00Z</dcterms:created>
  <dcterms:modified xsi:type="dcterms:W3CDTF">2022-03-19T16:03:47Z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2052-10.1.0.6029</vt:lpwstr>
  </property>
</Properties>
</file>